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09" r:id="rId1"/>
    <p:sldMasterId id="2147484738" r:id="rId2"/>
  </p:sldMasterIdLst>
  <p:notesMasterIdLst>
    <p:notesMasterId r:id="rId83"/>
  </p:notesMasterIdLst>
  <p:sldIdLst>
    <p:sldId id="2012" r:id="rId3"/>
    <p:sldId id="2071" r:id="rId4"/>
    <p:sldId id="2072" r:id="rId5"/>
    <p:sldId id="2073" r:id="rId6"/>
    <p:sldId id="2074" r:id="rId7"/>
    <p:sldId id="2075" r:id="rId8"/>
    <p:sldId id="2076" r:id="rId9"/>
    <p:sldId id="2077" r:id="rId10"/>
    <p:sldId id="2078" r:id="rId11"/>
    <p:sldId id="2079" r:id="rId12"/>
    <p:sldId id="2080" r:id="rId13"/>
    <p:sldId id="2081" r:id="rId14"/>
    <p:sldId id="2083" r:id="rId15"/>
    <p:sldId id="2084" r:id="rId16"/>
    <p:sldId id="2093" r:id="rId17"/>
    <p:sldId id="2094" r:id="rId18"/>
    <p:sldId id="2095" r:id="rId19"/>
    <p:sldId id="2096" r:id="rId20"/>
    <p:sldId id="2097" r:id="rId21"/>
    <p:sldId id="2098" r:id="rId22"/>
    <p:sldId id="2099" r:id="rId23"/>
    <p:sldId id="2110" r:id="rId24"/>
    <p:sldId id="2111" r:id="rId25"/>
    <p:sldId id="2124" r:id="rId26"/>
    <p:sldId id="2125" r:id="rId27"/>
    <p:sldId id="2126" r:id="rId28"/>
    <p:sldId id="2127" r:id="rId29"/>
    <p:sldId id="2128" r:id="rId30"/>
    <p:sldId id="2129" r:id="rId31"/>
    <p:sldId id="2019" r:id="rId32"/>
    <p:sldId id="2020" r:id="rId33"/>
    <p:sldId id="2021" r:id="rId34"/>
    <p:sldId id="2022" r:id="rId35"/>
    <p:sldId id="2023" r:id="rId36"/>
    <p:sldId id="2024" r:id="rId37"/>
    <p:sldId id="2025" r:id="rId38"/>
    <p:sldId id="2026" r:id="rId39"/>
    <p:sldId id="2027" r:id="rId40"/>
    <p:sldId id="2028" r:id="rId41"/>
    <p:sldId id="2029" r:id="rId42"/>
    <p:sldId id="2030" r:id="rId43"/>
    <p:sldId id="2031" r:id="rId44"/>
    <p:sldId id="2032" r:id="rId45"/>
    <p:sldId id="2033" r:id="rId46"/>
    <p:sldId id="2034" r:id="rId47"/>
    <p:sldId id="2035" r:id="rId48"/>
    <p:sldId id="2036" r:id="rId49"/>
    <p:sldId id="2037" r:id="rId50"/>
    <p:sldId id="2038" r:id="rId51"/>
    <p:sldId id="2039" r:id="rId52"/>
    <p:sldId id="2040" r:id="rId53"/>
    <p:sldId id="2041" r:id="rId54"/>
    <p:sldId id="2130" r:id="rId55"/>
    <p:sldId id="2043" r:id="rId56"/>
    <p:sldId id="2044" r:id="rId57"/>
    <p:sldId id="2070" r:id="rId58"/>
    <p:sldId id="2046" r:id="rId59"/>
    <p:sldId id="2047" r:id="rId60"/>
    <p:sldId id="2048" r:id="rId61"/>
    <p:sldId id="2049" r:id="rId62"/>
    <p:sldId id="2050" r:id="rId63"/>
    <p:sldId id="2051" r:id="rId64"/>
    <p:sldId id="2052" r:id="rId65"/>
    <p:sldId id="2053" r:id="rId66"/>
    <p:sldId id="2054" r:id="rId67"/>
    <p:sldId id="2055" r:id="rId68"/>
    <p:sldId id="2056" r:id="rId69"/>
    <p:sldId id="2057" r:id="rId70"/>
    <p:sldId id="2058" r:id="rId71"/>
    <p:sldId id="2059" r:id="rId72"/>
    <p:sldId id="2060" r:id="rId73"/>
    <p:sldId id="2061" r:id="rId74"/>
    <p:sldId id="2062" r:id="rId75"/>
    <p:sldId id="2063" r:id="rId76"/>
    <p:sldId id="2064" r:id="rId77"/>
    <p:sldId id="2065" r:id="rId78"/>
    <p:sldId id="2066" r:id="rId79"/>
    <p:sldId id="2067" r:id="rId80"/>
    <p:sldId id="2068" r:id="rId81"/>
    <p:sldId id="2013" r:id="rId82"/>
  </p:sldIdLst>
  <p:sldSz cx="9144000" cy="6858000" type="screen4x3"/>
  <p:notesSz cx="6810375" cy="99425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2277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09311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66348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3384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5181" algn="l" defTabSz="914071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2219" algn="l" defTabSz="914071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199252" algn="l" defTabSz="914071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6291" algn="l" defTabSz="914071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pos="2880" userDrawn="1">
          <p15:clr>
            <a:srgbClr val="A4A3A4"/>
          </p15:clr>
        </p15:guide>
        <p15:guide id="8" orient="horz" pos="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C21"/>
    <a:srgbClr val="CC00FF"/>
    <a:srgbClr val="00CCFF"/>
    <a:srgbClr val="FF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9" autoAdjust="0"/>
  </p:normalViewPr>
  <p:slideViewPr>
    <p:cSldViewPr>
      <p:cViewPr varScale="1">
        <p:scale>
          <a:sx n="84" d="100"/>
          <a:sy n="84" d="100"/>
        </p:scale>
        <p:origin x="1450" y="82"/>
      </p:cViewPr>
      <p:guideLst>
        <p:guide pos="2880"/>
        <p:guide orient="horz" pos="3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483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11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4279FE-E985-4476-8C68-C15A4143A8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773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22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093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663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338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377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3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47" algn="l" defTabSz="9135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577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11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E05E0-6CBA-496F-BE8B-E8508E484501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E05E0-6CBA-496F-BE8B-E8508E484501}" type="slidenum">
              <a:rPr lang="it-IT" smtClean="0">
                <a:solidFill>
                  <a:prstClr val="black"/>
                </a:solidFill>
              </a:rPr>
              <a:pPr/>
              <a:t>26</a:t>
            </a:fld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E05E0-6CBA-496F-BE8B-E8508E484501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5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ED6FED59-3E8C-413F-AD12-5F7BC41077E3}" type="slidenum">
              <a:rPr lang="it-IT">
                <a:solidFill>
                  <a:srgbClr val="000000"/>
                </a:solidFill>
                <a:cs typeface="Arial" pitchFamily="34" charset="0"/>
              </a:rPr>
              <a:pPr algn="r"/>
              <a:t>28</a:t>
            </a:fld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450"/>
            <a:ext cx="5487041" cy="4115824"/>
          </a:xfrm>
          <a:noFill/>
        </p:spPr>
        <p:txBody>
          <a:bodyPr wrap="square" lIns="91442" tIns="45721" rIns="91442" bIns="457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391695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/>
              <a:t>Torta aggiornata al 15/12/2015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F249D-773C-4F31-B463-B63FCECF0721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14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1781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AA4BC-BFB7-4FEE-9D02-608FB5BBF3A9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2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73637" cy="3730625"/>
          </a:xfrm>
          <a:ln/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>
          <a:xfrm>
            <a:off x="908050" y="4724400"/>
            <a:ext cx="4994275" cy="4471988"/>
          </a:xfrm>
          <a:noFill/>
          <a:ln/>
        </p:spPr>
        <p:txBody>
          <a:bodyPr lIns="95501" tIns="47749" rIns="95501" bIns="47749"/>
          <a:lstStyle/>
          <a:p>
            <a:endParaRPr lang="it-IT" smtClean="0"/>
          </a:p>
        </p:txBody>
      </p:sp>
      <p:sp>
        <p:nvSpPr>
          <p:cNvPr id="104452" name="Segnaposto numero diapositiva 3"/>
          <p:cNvSpPr txBox="1">
            <a:spLocks noGrp="1"/>
          </p:cNvSpPr>
          <p:nvPr/>
        </p:nvSpPr>
        <p:spPr bwMode="auto">
          <a:xfrm>
            <a:off x="3859213" y="9444038"/>
            <a:ext cx="29511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01" tIns="47749" rIns="95501" bIns="47749" anchor="b"/>
          <a:lstStyle/>
          <a:p>
            <a:pPr algn="r" defTabSz="952500" fontAlgn="auto">
              <a:spcBef>
                <a:spcPts val="0"/>
              </a:spcBef>
              <a:spcAft>
                <a:spcPts val="0"/>
              </a:spcAft>
            </a:pPr>
            <a:fld id="{08D3689F-D3F7-41B8-A690-C586F69082A5}" type="slidenum">
              <a:rPr lang="it-IT" sz="1300">
                <a:solidFill>
                  <a:srgbClr val="000000"/>
                </a:solidFill>
                <a:latin typeface="Times New Roman" pitchFamily="18" charset="0"/>
                <a:cs typeface="+mn-cs"/>
              </a:rPr>
              <a:pPr algn="r" defTabSz="952500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it-IT" sz="13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73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3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3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6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5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3A80-6723-43EE-BA1C-95CF3EEF3239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4824-94D4-4079-BBE9-D2509654617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3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BF50-8E43-4D6C-920B-400C868E098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719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0423-518D-4637-BC1A-54A61C65B58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9577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3F47-B22B-4C93-BC0D-07F159320FB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339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6721-1971-46E0-B4C0-DD98A02854A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4196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4318860" y="3175860"/>
            <a:ext cx="4101081" cy="2480901"/>
          </a:xfrm>
          <a:prstGeom prst="rect">
            <a:avLst/>
          </a:prstGeom>
        </p:spPr>
        <p:txBody>
          <a:bodyPr lIns="64248" tIns="32123" rIns="64248" bIns="32123"/>
          <a:lstStyle/>
          <a:p>
            <a:pPr lvl="0"/>
            <a:endParaRPr lang="it-IT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55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748C64-1678-4862-9EB6-6654FEC29BF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03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330CFE-3A9E-4231-841B-34F827D447B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05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89780-4F83-4117-8086-19870FAF250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87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E729-C56F-4BC6-BC20-ADCBB9ADD75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713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25BC-5AE2-49D0-BF15-A5306D54F1D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500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23B5-E695-4CF2-B784-083E5D6F5B4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56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3438" y="1752600"/>
            <a:ext cx="3924300" cy="4267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99CB46-F558-41B4-AE2E-D19581746876}" type="datetime1">
              <a:rPr lang="it-IT" altLang="it-IT" smtClean="0">
                <a:solidFill>
                  <a:srgbClr val="000000"/>
                </a:solidFill>
                <a:latin typeface="Helvetica"/>
                <a:cs typeface="+mn-cs"/>
              </a:rPr>
              <a:t>21/12/2015</a:t>
            </a:fld>
            <a:endParaRPr lang="en-GB" altLang="it-IT">
              <a:solidFill>
                <a:srgbClr val="000000"/>
              </a:solidFill>
              <a:latin typeface="Helvetic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it-IT">
              <a:solidFill>
                <a:srgbClr val="000000"/>
              </a:solidFill>
              <a:latin typeface="Helvetic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839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17F5-46A9-4C62-89E2-FA78C90CB7C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it-IT" smtClean="0"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9982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</p:spPr>
        <p:txBody>
          <a:bodyPr vert="horz" lIns="91440" tIns="45720" rIns="91440" bIns="45720" rtlCol="0" anchor="ctr"/>
          <a:lstStyle>
            <a:lvl1pPr>
              <a:defRPr lang="it-IT" smtClean="0"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360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4824-94D4-4079-BBE9-D2509654617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5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123B5-E695-4CF2-B784-083E5D6F5B4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9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A5D1-DFA6-4575-BFEB-FEE61FDC9F1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44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4018-408B-46E5-B83D-ED26E1EBB8C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8090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7204-BC05-483D-A6E3-C0DA32FAB00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2643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2F25-F545-4D68-A439-B9540212FE7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3911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4B6C-A9CC-4756-8D35-39C91322F2B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920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A5D1-DFA6-4575-BFEB-FEE61FDC9F1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988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BBF9-ABCE-4014-98DC-8BED70CD866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5871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BE1-1EA6-4DCD-9FE9-D40AECC79CC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9662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BF50-8E43-4D6C-920B-400C868E098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7329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0423-518D-4637-BC1A-54A61C65B58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7828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3F47-B22B-4C93-BC0D-07F159320FB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4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4318860" y="3175860"/>
            <a:ext cx="4101081" cy="2480901"/>
          </a:xfrm>
          <a:prstGeom prst="rect">
            <a:avLst/>
          </a:prstGeom>
        </p:spPr>
        <p:txBody>
          <a:bodyPr lIns="64248" tIns="32123" rIns="64248" bIns="32123"/>
          <a:lstStyle/>
          <a:p>
            <a:pPr lvl="0"/>
            <a:endParaRPr lang="it-IT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7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748C64-1678-4862-9EB6-6654FEC29BF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3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330CFE-3A9E-4231-841B-34F827D447B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28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89780-4F83-4117-8086-19870FAF250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32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E729-C56F-4BC6-BC20-ADCBB9ADD75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993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4018-408B-46E5-B83D-ED26E1EBB8C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1314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25BC-5AE2-49D0-BF15-A5306D54F1D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8864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3438" y="1752600"/>
            <a:ext cx="3924300" cy="4267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99CB46-F558-41B4-AE2E-D19581746876}" type="datetime1">
              <a:rPr lang="it-IT" altLang="it-IT" smtClean="0">
                <a:solidFill>
                  <a:srgbClr val="000000"/>
                </a:solidFill>
                <a:latin typeface="Helvetica"/>
                <a:cs typeface="+mn-cs"/>
              </a:rPr>
              <a:t>21/12/2015</a:t>
            </a:fld>
            <a:endParaRPr lang="en-GB" altLang="it-IT">
              <a:solidFill>
                <a:srgbClr val="000000"/>
              </a:solidFill>
              <a:latin typeface="Helvetic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altLang="it-IT">
              <a:solidFill>
                <a:srgbClr val="000000"/>
              </a:solidFill>
              <a:latin typeface="Helvetic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3604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6721-1971-46E0-B4C0-DD98A02854A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972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7204-BC05-483D-A6E3-C0DA32FAB00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75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2F25-F545-4D68-A439-B9540212FE7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840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4B6C-A9CC-4756-8D35-39C91322F2B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639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BBF9-ABCE-4014-98DC-8BED70CD866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823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BE1-1EA6-4DCD-9FE9-D40AECC79CC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557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MeS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167688" y="-6348"/>
            <a:ext cx="9763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BAC37D-8A64-4295-8B40-F23A8F8EAF96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  <p:sldLayoutId id="2147484821" r:id="rId12"/>
    <p:sldLayoutId id="2147484822" r:id="rId13"/>
    <p:sldLayoutId id="2147484823" r:id="rId14"/>
    <p:sldLayoutId id="2147484824" r:id="rId15"/>
    <p:sldLayoutId id="2147484825" r:id="rId16"/>
    <p:sldLayoutId id="2147484826" r:id="rId17"/>
    <p:sldLayoutId id="2147484827" r:id="rId18"/>
    <p:sldLayoutId id="2147484828" r:id="rId19"/>
    <p:sldLayoutId id="2147484829" r:id="rId20"/>
    <p:sldLayoutId id="2147484769" r:id="rId21"/>
    <p:sldLayoutId id="214748478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MeS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67688" y="-6348"/>
            <a:ext cx="9763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BAC37D-8A64-4295-8B40-F23A8F8EAF96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21/12/2015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11" name="Picture 3" descr="C:\Users\Gaetano\Desktop\Varie\Loghi\idm_ita.png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-10318"/>
            <a:ext cx="13319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45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  <p:sldLayoutId id="2147484750" r:id="rId12"/>
    <p:sldLayoutId id="2147484642" r:id="rId13"/>
    <p:sldLayoutId id="2147484711" r:id="rId14"/>
    <p:sldLayoutId id="2147484725" r:id="rId15"/>
    <p:sldLayoutId id="2147484736" r:id="rId16"/>
    <p:sldLayoutId id="2147484754" r:id="rId17"/>
    <p:sldLayoutId id="2147484765" r:id="rId18"/>
    <p:sldLayoutId id="2147484794" r:id="rId19"/>
    <p:sldLayoutId id="214748483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sssup.it/" TargetMode="Externa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6555" t="49289" r="16333" b="30978"/>
          <a:stretch/>
        </p:blipFill>
        <p:spPr>
          <a:xfrm>
            <a:off x="2898460" y="7"/>
            <a:ext cx="3347085" cy="61511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17584" y="2476053"/>
            <a:ext cx="81088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Il Sistema di valutazione del Network delle </a:t>
            </a: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Regioni</a:t>
            </a:r>
            <a:endParaRPr lang="it-IT" sz="2800" b="1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  <a:p>
            <a:pPr algn="ctr"/>
            <a:endParaRPr lang="it-IT" sz="2800" b="1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  <a:p>
            <a:pPr algn="ctr"/>
            <a:r>
              <a:rPr lang="it-IT" sz="2800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	</a:t>
            </a:r>
          </a:p>
        </p:txBody>
      </p:sp>
      <p:sp>
        <p:nvSpPr>
          <p:cNvPr id="6" name="Rettangolo 5"/>
          <p:cNvSpPr/>
          <p:nvPr/>
        </p:nvSpPr>
        <p:spPr>
          <a:xfrm>
            <a:off x="329241" y="5157192"/>
            <a:ext cx="848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Laboratorio Management e Sanità (MeS)</a:t>
            </a:r>
          </a:p>
          <a:p>
            <a:pPr algn="ctr"/>
            <a:r>
              <a:rPr lang="it-IT" sz="12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     Scuola Superiore Sant’Anna di Pisa</a:t>
            </a:r>
            <a:r>
              <a:rPr lang="it-IT" sz="1200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	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5555" t="69259" r="4167" b="16914"/>
          <a:stretch/>
        </p:blipFill>
        <p:spPr>
          <a:xfrm>
            <a:off x="0" y="6070208"/>
            <a:ext cx="9144000" cy="7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9" y="1885957"/>
            <a:ext cx="5328047" cy="935831"/>
            <a:chOff x="695" y="815"/>
            <a:chExt cx="4848" cy="786"/>
          </a:xfrm>
        </p:grpSpPr>
        <p:sp>
          <p:nvSpPr>
            <p:cNvPr id="4" name="Pyr4"/>
            <p:cNvSpPr>
              <a:spLocks noEditPoints="1" noChangeArrowheads="1"/>
            </p:cNvSpPr>
            <p:nvPr/>
          </p:nvSpPr>
          <p:spPr bwMode="auto">
            <a:xfrm rot="10800000">
              <a:off x="695" y="815"/>
              <a:ext cx="4848" cy="7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8 w 21600"/>
                <a:gd name="T13" fmla="*/ 495 h 21600"/>
                <a:gd name="T14" fmla="*/ 17314 w 21600"/>
                <a:gd name="T15" fmla="*/ 211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095" y="1056"/>
              <a:ext cx="209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1500" dirty="0" smtClean="0">
                  <a:solidFill>
                    <a:srgbClr val="000000"/>
                  </a:solidFill>
                  <a:latin typeface="Garamond" panose="02020404030301010803" pitchFamily="18" charset="0"/>
                </a:rPr>
                <a:t>200 </a:t>
              </a:r>
              <a:r>
                <a:rPr lang="it-IT" sz="15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indicatori di analisi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940969" y="4681544"/>
            <a:ext cx="1195379" cy="797719"/>
            <a:chOff x="2569" y="3169"/>
            <a:chExt cx="1087" cy="670"/>
          </a:xfrm>
        </p:grpSpPr>
        <p:sp>
          <p:nvSpPr>
            <p:cNvPr id="7" name="Pyr1"/>
            <p:cNvSpPr>
              <a:spLocks noEditPoints="1" noChangeArrowheads="1"/>
            </p:cNvSpPr>
            <p:nvPr/>
          </p:nvSpPr>
          <p:spPr bwMode="auto">
            <a:xfrm rot="10800000">
              <a:off x="2569" y="3169"/>
              <a:ext cx="1087" cy="6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405 w 21600"/>
                <a:gd name="T10" fmla="*/ 11799 h 21600"/>
                <a:gd name="T11" fmla="*/ 16195 w 21600"/>
                <a:gd name="T12" fmla="*/ 20601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00" y="3312"/>
              <a:ext cx="103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15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6 dimensioni</a:t>
              </a: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3256360" y="3749278"/>
            <a:ext cx="2571750" cy="937022"/>
            <a:chOff x="1946" y="2381"/>
            <a:chExt cx="2340" cy="787"/>
          </a:xfrm>
        </p:grpSpPr>
        <p:sp>
          <p:nvSpPr>
            <p:cNvPr id="11" name="Pyr2"/>
            <p:cNvSpPr>
              <a:spLocks noEditPoints="1" noChangeArrowheads="1"/>
            </p:cNvSpPr>
            <p:nvPr/>
          </p:nvSpPr>
          <p:spPr bwMode="auto">
            <a:xfrm rot="10800000">
              <a:off x="1946" y="2381"/>
              <a:ext cx="2340" cy="7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8 w 21600"/>
                <a:gd name="T13" fmla="*/ 494 h 21600"/>
                <a:gd name="T14" fmla="*/ 15812 w 21600"/>
                <a:gd name="T15" fmla="*/ 21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276" y="2640"/>
              <a:ext cx="164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15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40 indicatori di sintesi</a:t>
              </a:r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2572942" y="2814638"/>
            <a:ext cx="3938588" cy="934641"/>
            <a:chOff x="1324" y="1596"/>
            <a:chExt cx="3584" cy="785"/>
          </a:xfrm>
        </p:grpSpPr>
        <p:sp>
          <p:nvSpPr>
            <p:cNvPr id="14" name="Pyr3"/>
            <p:cNvSpPr>
              <a:spLocks noEditPoints="1" noChangeArrowheads="1"/>
            </p:cNvSpPr>
            <p:nvPr/>
          </p:nvSpPr>
          <p:spPr bwMode="auto">
            <a:xfrm rot="10800000">
              <a:off x="1324" y="1596"/>
              <a:ext cx="3584" cy="7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85 w 21600"/>
                <a:gd name="T13" fmla="*/ 495 h 21600"/>
                <a:gd name="T14" fmla="*/ 16315 w 21600"/>
                <a:gd name="T15" fmla="*/ 211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086" y="1872"/>
              <a:ext cx="207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1500" dirty="0" smtClean="0">
                  <a:solidFill>
                    <a:srgbClr val="000000"/>
                  </a:solidFill>
                  <a:latin typeface="Garamond" panose="02020404030301010803" pitchFamily="18" charset="0"/>
                </a:rPr>
                <a:t>100 </a:t>
              </a:r>
              <a:r>
                <a:rPr lang="it-IT" sz="15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indicatori di valutazione</a:t>
              </a:r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438400" y="116632"/>
            <a:ext cx="4267200" cy="62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La struttura del sistema di valutazione del network regioni</a:t>
            </a:r>
          </a:p>
        </p:txBody>
      </p:sp>
    </p:spTree>
    <p:extLst>
      <p:ext uri="{BB962C8B-B14F-4D97-AF65-F5344CB8AC3E}">
        <p14:creationId xmlns:p14="http://schemas.microsoft.com/office/powerpoint/2010/main" val="607206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724128" y="3369329"/>
            <a:ext cx="3240000" cy="90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Valutazione di efficienza operativa e dinamica economico-finanziaria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71600" y="4663467"/>
            <a:ext cx="3240000" cy="90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Valutazione esterna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65728" y="4663467"/>
            <a:ext cx="3240000" cy="90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Valutazione interna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167" y="3312292"/>
            <a:ext cx="3240000" cy="90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Valutazione socio-sanitaria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33199" y="1772816"/>
            <a:ext cx="3240000" cy="90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 smtClean="0">
                <a:solidFill>
                  <a:srgbClr val="B05D34"/>
                </a:solidFill>
                <a:latin typeface="Garamond" panose="02020404030301010803" pitchFamily="18" charset="0"/>
              </a:rPr>
              <a:t>Capacità di </a:t>
            </a: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perseguimento orientamenti regionali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60032" y="1772816"/>
            <a:ext cx="3240000" cy="90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Livello di salute della popolazione 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836410" y="3050593"/>
            <a:ext cx="1514475" cy="142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200" b="1" dirty="0">
                <a:solidFill>
                  <a:srgbClr val="808080"/>
                </a:solidFill>
                <a:latin typeface="Garamond" panose="02020404030301010803" pitchFamily="18" charset="0"/>
              </a:rPr>
              <a:t>Le sei dimensioni di valutazione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438400" y="116632"/>
            <a:ext cx="4267200" cy="62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3" tIns="34256" rIns="68513" bIns="34256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 smtClean="0">
                <a:solidFill>
                  <a:srgbClr val="B05D34"/>
                </a:solidFill>
                <a:latin typeface="Garamond" panose="02020404030301010803" pitchFamily="18" charset="0"/>
              </a:rPr>
              <a:t>Le dimensioni </a:t>
            </a: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</a:rPr>
              <a:t>del sistema di valutazione del network regioni</a:t>
            </a:r>
          </a:p>
        </p:txBody>
      </p:sp>
    </p:spTree>
    <p:extLst>
      <p:ext uri="{BB962C8B-B14F-4D97-AF65-F5344CB8AC3E}">
        <p14:creationId xmlns:p14="http://schemas.microsoft.com/office/powerpoint/2010/main" val="199314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543175" y="2025254"/>
            <a:ext cx="4029075" cy="25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b="1" dirty="0">
                <a:solidFill>
                  <a:srgbClr val="000000"/>
                </a:solidFill>
                <a:latin typeface="Garamond" panose="02020404030301010803" pitchFamily="18" charset="0"/>
              </a:rPr>
              <a:t>Colori e punteggi del bersaglio:</a:t>
            </a: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2286000" y="2471738"/>
            <a:ext cx="102870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 sz="1200" dirty="0">
                <a:solidFill>
                  <a:srgbClr val="FFFF00"/>
                </a:solidFill>
                <a:latin typeface="Garamond" panose="02020404030301010803" pitchFamily="18" charset="0"/>
              </a:rPr>
              <a:t>VERDE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243388" y="2643188"/>
            <a:ext cx="400050" cy="0"/>
          </a:xfrm>
          <a:prstGeom prst="line">
            <a:avLst/>
          </a:prstGeom>
          <a:noFill/>
          <a:ln w="28575">
            <a:solidFill>
              <a:srgbClr val="B05D34"/>
            </a:solidFill>
            <a:round/>
            <a:headEnd/>
            <a:tailEnd type="triangle" w="med" len="med"/>
          </a:ln>
        </p:spPr>
        <p:txBody>
          <a:bodyPr lIns="68513" tIns="34256" rIns="68513" bIns="34256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2286000" y="3043238"/>
            <a:ext cx="1028700" cy="3429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VERDINO</a:t>
            </a:r>
            <a:endParaRPr lang="it-IT" altLang="it-IT" sz="12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243388" y="3214688"/>
            <a:ext cx="400050" cy="0"/>
          </a:xfrm>
          <a:prstGeom prst="line">
            <a:avLst/>
          </a:prstGeom>
          <a:noFill/>
          <a:ln w="28575">
            <a:solidFill>
              <a:srgbClr val="B05D34"/>
            </a:solidFill>
            <a:round/>
            <a:headEnd/>
            <a:tailEnd type="triangle" w="med" len="med"/>
          </a:ln>
        </p:spPr>
        <p:txBody>
          <a:bodyPr lIns="68513" tIns="34256" rIns="68513" bIns="34256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4635110" y="3062289"/>
            <a:ext cx="1988344" cy="25384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Performance buona</a:t>
            </a:r>
          </a:p>
        </p:txBody>
      </p:sp>
      <p:sp>
        <p:nvSpPr>
          <p:cNvPr id="37897" name="Rectangle 10"/>
          <p:cNvSpPr>
            <a:spLocks noChangeArrowheads="1"/>
          </p:cNvSpPr>
          <p:nvPr/>
        </p:nvSpPr>
        <p:spPr bwMode="auto">
          <a:xfrm>
            <a:off x="2286000" y="3557588"/>
            <a:ext cx="102870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GIALLO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243388" y="3729038"/>
            <a:ext cx="400050" cy="1191"/>
          </a:xfrm>
          <a:prstGeom prst="line">
            <a:avLst/>
          </a:prstGeom>
          <a:noFill/>
          <a:ln w="28575">
            <a:solidFill>
              <a:srgbClr val="B05D34"/>
            </a:solidFill>
            <a:round/>
            <a:headEnd/>
            <a:tailEnd type="triangle" w="med" len="med"/>
          </a:ln>
        </p:spPr>
        <p:txBody>
          <a:bodyPr lIns="68513" tIns="34256" rIns="68513" bIns="34256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7899" name="Text Box 12"/>
          <p:cNvSpPr txBox="1">
            <a:spLocks noChangeArrowheads="1"/>
          </p:cNvSpPr>
          <p:nvPr/>
        </p:nvSpPr>
        <p:spPr bwMode="auto">
          <a:xfrm>
            <a:off x="4643438" y="3596880"/>
            <a:ext cx="1981200" cy="25384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Performance media</a:t>
            </a:r>
          </a:p>
        </p:txBody>
      </p:sp>
      <p:sp>
        <p:nvSpPr>
          <p:cNvPr id="37900" name="Rectangle 13"/>
          <p:cNvSpPr>
            <a:spLocks noChangeArrowheads="1"/>
          </p:cNvSpPr>
          <p:nvPr/>
        </p:nvSpPr>
        <p:spPr bwMode="auto">
          <a:xfrm>
            <a:off x="2286000" y="4129088"/>
            <a:ext cx="1028700" cy="3429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ARANCIONE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4243388" y="4300538"/>
            <a:ext cx="400050" cy="1191"/>
          </a:xfrm>
          <a:prstGeom prst="line">
            <a:avLst/>
          </a:prstGeom>
          <a:noFill/>
          <a:ln w="28575">
            <a:solidFill>
              <a:srgbClr val="B05D34"/>
            </a:solidFill>
            <a:round/>
            <a:headEnd/>
            <a:tailEnd type="triangle" w="med" len="med"/>
          </a:ln>
        </p:spPr>
        <p:txBody>
          <a:bodyPr lIns="68513" tIns="34256" rIns="68513" bIns="34256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7902" name="Text Box 15"/>
          <p:cNvSpPr txBox="1">
            <a:spLocks noChangeArrowheads="1"/>
          </p:cNvSpPr>
          <p:nvPr/>
        </p:nvSpPr>
        <p:spPr bwMode="auto">
          <a:xfrm>
            <a:off x="4643438" y="4148138"/>
            <a:ext cx="1981200" cy="25384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Performance scarsa</a:t>
            </a:r>
          </a:p>
        </p:txBody>
      </p:sp>
      <p:sp>
        <p:nvSpPr>
          <p:cNvPr id="37903" name="Rectangle 16"/>
          <p:cNvSpPr>
            <a:spLocks noChangeArrowheads="1"/>
          </p:cNvSpPr>
          <p:nvPr/>
        </p:nvSpPr>
        <p:spPr bwMode="auto">
          <a:xfrm>
            <a:off x="2286000" y="4700588"/>
            <a:ext cx="102870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ROSSO</a:t>
            </a:r>
          </a:p>
        </p:txBody>
      </p:sp>
      <p:sp>
        <p:nvSpPr>
          <p:cNvPr id="37904" name="Rectangle 17"/>
          <p:cNvSpPr>
            <a:spLocks noChangeArrowheads="1"/>
          </p:cNvSpPr>
          <p:nvPr/>
        </p:nvSpPr>
        <p:spPr bwMode="auto">
          <a:xfrm>
            <a:off x="3486150" y="2471738"/>
            <a:ext cx="742950" cy="342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>
                <a:solidFill>
                  <a:srgbClr val="FFFF00"/>
                </a:solidFill>
                <a:latin typeface="Garamond" panose="02020404030301010803" pitchFamily="18" charset="0"/>
              </a:rPr>
              <a:t>4 - 5</a:t>
            </a:r>
          </a:p>
        </p:txBody>
      </p:sp>
      <p:sp>
        <p:nvSpPr>
          <p:cNvPr id="37905" name="Rectangle 18"/>
          <p:cNvSpPr>
            <a:spLocks noChangeArrowheads="1"/>
          </p:cNvSpPr>
          <p:nvPr/>
        </p:nvSpPr>
        <p:spPr bwMode="auto">
          <a:xfrm>
            <a:off x="3486150" y="3043238"/>
            <a:ext cx="742950" cy="3429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>
                <a:solidFill>
                  <a:srgbClr val="000000"/>
                </a:solidFill>
                <a:latin typeface="Garamond" panose="02020404030301010803" pitchFamily="18" charset="0"/>
              </a:rPr>
              <a:t>3 - 4</a:t>
            </a:r>
          </a:p>
        </p:txBody>
      </p:sp>
      <p:sp>
        <p:nvSpPr>
          <p:cNvPr id="37906" name="Rectangle 19"/>
          <p:cNvSpPr>
            <a:spLocks noChangeArrowheads="1"/>
          </p:cNvSpPr>
          <p:nvPr/>
        </p:nvSpPr>
        <p:spPr bwMode="auto">
          <a:xfrm>
            <a:off x="3486150" y="3557588"/>
            <a:ext cx="742950" cy="34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>
                <a:solidFill>
                  <a:srgbClr val="000000"/>
                </a:solidFill>
                <a:latin typeface="Garamond" panose="02020404030301010803" pitchFamily="18" charset="0"/>
              </a:rPr>
              <a:t>2 - 3</a:t>
            </a:r>
          </a:p>
        </p:txBody>
      </p:sp>
      <p:sp>
        <p:nvSpPr>
          <p:cNvPr id="37907" name="Rectangle 20"/>
          <p:cNvSpPr>
            <a:spLocks noChangeArrowheads="1"/>
          </p:cNvSpPr>
          <p:nvPr/>
        </p:nvSpPr>
        <p:spPr bwMode="auto">
          <a:xfrm>
            <a:off x="3486150" y="4129088"/>
            <a:ext cx="742950" cy="3429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>
                <a:solidFill>
                  <a:srgbClr val="000000"/>
                </a:solidFill>
                <a:latin typeface="Garamond" panose="02020404030301010803" pitchFamily="18" charset="0"/>
              </a:rPr>
              <a:t>1 - 2</a:t>
            </a:r>
          </a:p>
        </p:txBody>
      </p:sp>
      <p:sp>
        <p:nvSpPr>
          <p:cNvPr id="37908" name="Rectangle 21"/>
          <p:cNvSpPr>
            <a:spLocks noChangeArrowheads="1"/>
          </p:cNvSpPr>
          <p:nvPr/>
        </p:nvSpPr>
        <p:spPr bwMode="auto">
          <a:xfrm>
            <a:off x="3486150" y="4700588"/>
            <a:ext cx="742950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3" tIns="34256" rIns="68513" bIns="34256" anchor="ctr"/>
          <a:lstStyle/>
          <a:p>
            <a:pPr algn="ctr"/>
            <a:r>
              <a:rPr lang="it-IT" altLang="it-IT">
                <a:solidFill>
                  <a:srgbClr val="000000"/>
                </a:solidFill>
                <a:latin typeface="Garamond" panose="02020404030301010803" pitchFamily="18" charset="0"/>
              </a:rPr>
              <a:t>0 - 1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229100" y="4870854"/>
            <a:ext cx="400050" cy="1190"/>
          </a:xfrm>
          <a:prstGeom prst="line">
            <a:avLst/>
          </a:prstGeom>
          <a:noFill/>
          <a:ln w="28575">
            <a:solidFill>
              <a:srgbClr val="B05D34"/>
            </a:solidFill>
            <a:round/>
            <a:headEnd/>
            <a:tailEnd type="triangle" w="med" len="med"/>
          </a:ln>
        </p:spPr>
        <p:txBody>
          <a:bodyPr lIns="68513" tIns="34256" rIns="68513" bIns="34256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7910" name="Text Box 23"/>
          <p:cNvSpPr txBox="1">
            <a:spLocks noChangeArrowheads="1"/>
          </p:cNvSpPr>
          <p:nvPr/>
        </p:nvSpPr>
        <p:spPr bwMode="auto">
          <a:xfrm>
            <a:off x="4643438" y="4643438"/>
            <a:ext cx="1981200" cy="438513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Performance molto scarsa (Punto di debolezza)</a:t>
            </a:r>
          </a:p>
        </p:txBody>
      </p:sp>
      <p:sp>
        <p:nvSpPr>
          <p:cNvPr id="37911" name="Rectangle 5"/>
          <p:cNvSpPr>
            <a:spLocks noChangeArrowheads="1"/>
          </p:cNvSpPr>
          <p:nvPr/>
        </p:nvSpPr>
        <p:spPr bwMode="auto">
          <a:xfrm>
            <a:off x="2627711" y="998935"/>
            <a:ext cx="3835003" cy="6231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 eaLnBrk="0" hangingPunct="0"/>
            <a:r>
              <a:rPr lang="it-IT" altLang="it-IT" b="1" dirty="0">
                <a:solidFill>
                  <a:srgbClr val="B05D34"/>
                </a:solidFill>
                <a:latin typeface="Garamond" panose="02020404030301010803" pitchFamily="18" charset="0"/>
                <a:cs typeface="Times New Roman" pitchFamily="18" charset="0"/>
              </a:rPr>
              <a:t>Le fasce di valutazione </a:t>
            </a:r>
          </a:p>
          <a:p>
            <a:pPr algn="ctr" eaLnBrk="0" hangingPunct="0"/>
            <a:r>
              <a:rPr lang="it-IT" altLang="it-IT" b="1" dirty="0">
                <a:solidFill>
                  <a:srgbClr val="B05D34"/>
                </a:solidFill>
                <a:latin typeface="Garamond" panose="02020404030301010803" pitchFamily="18" charset="0"/>
                <a:cs typeface="Times New Roman" pitchFamily="18" charset="0"/>
              </a:rPr>
              <a:t>nel network regioni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642254" y="2411238"/>
            <a:ext cx="1981200" cy="438513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Performance </a:t>
            </a:r>
            <a:r>
              <a:rPr lang="it-IT" altLang="it-IT" sz="1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ottima        </a:t>
            </a:r>
            <a:r>
              <a:rPr lang="it-IT" alt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(Punto di </a:t>
            </a:r>
            <a:r>
              <a:rPr lang="it-IT" altLang="it-IT" sz="1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forza)</a:t>
            </a:r>
            <a:endParaRPr lang="it-IT" altLang="it-IT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0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2087166" y="998935"/>
            <a:ext cx="4942284" cy="6231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68513" tIns="34256" rIns="68513" bIns="34256">
            <a:spAutoFit/>
          </a:bodyPr>
          <a:lstStyle/>
          <a:p>
            <a:pPr algn="ctr" eaLnBrk="0" hangingPunct="0"/>
            <a:r>
              <a:rPr lang="it-IT" altLang="it-IT" b="1" dirty="0">
                <a:solidFill>
                  <a:srgbClr val="B05D34"/>
                </a:solidFill>
                <a:latin typeface="Garamond" panose="02020404030301010803" pitchFamily="18" charset="0"/>
                <a:cs typeface="Times New Roman" pitchFamily="18" charset="0"/>
              </a:rPr>
              <a:t>Criteri di assegnazione delle fasce di valutazione nel network regioni</a:t>
            </a: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1818085" y="1858569"/>
            <a:ext cx="5400675" cy="395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68513" tIns="34256" rIns="68513" bIns="34256">
            <a:spAutoFit/>
          </a:bodyPr>
          <a:lstStyle/>
          <a:p>
            <a:pPr marL="134413" indent="-134413" defTabSz="134413">
              <a:defRPr/>
            </a:pPr>
            <a:r>
              <a:rPr lang="it-IT" sz="1500" dirty="0">
                <a:solidFill>
                  <a:srgbClr val="000000"/>
                </a:solidFill>
                <a:latin typeface="Garamond" panose="02020404030301010803" pitchFamily="18" charset="0"/>
              </a:rPr>
              <a:t>Fino al 2010 il network delle regioni ha utilizzato il metodo dei </a:t>
            </a:r>
            <a:r>
              <a:rPr lang="it-IT" sz="15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quintili</a:t>
            </a:r>
            <a:r>
              <a:rPr lang="it-IT" sz="1500" dirty="0">
                <a:solidFill>
                  <a:srgbClr val="000000"/>
                </a:solidFill>
                <a:latin typeface="Garamond" panose="02020404030301010803" pitchFamily="18" charset="0"/>
              </a:rPr>
              <a:t> per assegnare le fasce di valutazione alle regioni e aziende. </a:t>
            </a:r>
          </a:p>
          <a:p>
            <a:pPr marL="134413" indent="-134413" defTabSz="134413">
              <a:defRPr/>
            </a:pPr>
            <a:endParaRPr lang="it-IT" sz="15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34413" indent="-134413" defTabSz="134413">
              <a:defRPr/>
            </a:pPr>
            <a:r>
              <a:rPr lang="it-IT" sz="1500" dirty="0">
                <a:solidFill>
                  <a:srgbClr val="000000"/>
                </a:solidFill>
                <a:latin typeface="Garamond" panose="02020404030301010803" pitchFamily="18" charset="0"/>
              </a:rPr>
              <a:t>Per superare i limiti di tale metodo, nel 2011 </a:t>
            </a:r>
            <a:r>
              <a:rPr lang="it-IT" altLang="ko-KR" sz="1500" dirty="0">
                <a:solidFill>
                  <a:srgbClr val="000000"/>
                </a:solidFill>
                <a:latin typeface="Garamond" panose="02020404030301010803" pitchFamily="18" charset="0"/>
                <a:ea typeface="굴림" charset="-127"/>
              </a:rPr>
              <a:t>le Regioni hanno </a:t>
            </a:r>
            <a:r>
              <a:rPr lang="it-IT" altLang="ko-KR" sz="1500" u="sng" dirty="0">
                <a:solidFill>
                  <a:srgbClr val="000000"/>
                </a:solidFill>
                <a:latin typeface="Garamond" panose="02020404030301010803" pitchFamily="18" charset="0"/>
                <a:ea typeface="굴림" charset="-127"/>
              </a:rPr>
              <a:t>condiviso</a:t>
            </a:r>
            <a:r>
              <a:rPr lang="it-IT" altLang="ko-KR" sz="1500" dirty="0">
                <a:solidFill>
                  <a:srgbClr val="000000"/>
                </a:solidFill>
                <a:latin typeface="Garamond" panose="02020404030301010803" pitchFamily="18" charset="0"/>
                <a:ea typeface="굴림" charset="-127"/>
              </a:rPr>
              <a:t> degli </a:t>
            </a:r>
            <a:r>
              <a:rPr lang="it-IT" altLang="ko-KR" sz="1500" b="1" dirty="0">
                <a:solidFill>
                  <a:srgbClr val="CC6600"/>
                </a:solidFill>
                <a:latin typeface="Garamond" panose="02020404030301010803" pitchFamily="18" charset="0"/>
                <a:ea typeface="굴림" charset="-127"/>
              </a:rPr>
              <a:t>standard di riferimento</a:t>
            </a:r>
            <a:r>
              <a:rPr lang="it-IT" altLang="ko-KR" sz="1500" dirty="0">
                <a:solidFill>
                  <a:srgbClr val="000000"/>
                </a:solidFill>
                <a:latin typeface="Garamond" panose="02020404030301010803" pitchFamily="18" charset="0"/>
                <a:ea typeface="굴림" charset="-127"/>
              </a:rPr>
              <a:t> su ciascun</a:t>
            </a:r>
            <a:r>
              <a:rPr lang="it-IT" sz="1500" dirty="0">
                <a:solidFill>
                  <a:srgbClr val="000000"/>
                </a:solidFill>
                <a:latin typeface="Garamond" panose="02020404030301010803" pitchFamily="18" charset="0"/>
              </a:rPr>
              <a:t> indicatore, su cui applicare le fasce di performance.</a:t>
            </a:r>
          </a:p>
          <a:p>
            <a:pPr marL="134413" indent="-134413" defTabSz="134413">
              <a:defRPr/>
            </a:pPr>
            <a:endParaRPr lang="it-IT" sz="15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34413" indent="-134413" defTabSz="134413">
              <a:spcBef>
                <a:spcPct val="30000"/>
              </a:spcBef>
              <a:defRPr/>
            </a:pP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Criteri condivisi</a:t>
            </a: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per l’identificazione degli standard di riferimento:</a:t>
            </a:r>
          </a:p>
          <a:p>
            <a:pPr marL="134413" indent="-134413" defTabSz="134413">
              <a:spcBef>
                <a:spcPct val="30000"/>
              </a:spcBef>
              <a:buFontTx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standard internazionale o nazionale</a:t>
            </a:r>
          </a:p>
          <a:p>
            <a:pPr marL="134413" indent="-134413" defTabSz="134413">
              <a:spcBef>
                <a:spcPct val="30000"/>
              </a:spcBef>
              <a:buFontTx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standard regionale di una delle regioni 			                	                     	del network</a:t>
            </a:r>
          </a:p>
          <a:p>
            <a:pPr marL="134413" indent="-134413" defTabSz="134413">
              <a:spcBef>
                <a:spcPct val="30000"/>
              </a:spcBef>
              <a:buFontTx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</a:rPr>
              <a:t> media delle aziende sanitarie del network</a:t>
            </a:r>
          </a:p>
          <a:p>
            <a:pPr marL="134413" indent="-134413" defTabSz="134413">
              <a:buFontTx/>
              <a:buChar char="-"/>
              <a:defRPr/>
            </a:pPr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8916" name="Picture 27"/>
          <p:cNvPicPr>
            <a:picLocks noChangeAspect="1" noChangeArrowheads="1"/>
          </p:cNvPicPr>
          <p:nvPr/>
        </p:nvPicPr>
        <p:blipFill>
          <a:blip r:embed="rId2" cstate="print"/>
          <a:srcRect l="9979" t="49945" r="64958" b="39091"/>
          <a:stretch>
            <a:fillRect/>
          </a:stretch>
        </p:blipFill>
        <p:spPr bwMode="auto">
          <a:xfrm>
            <a:off x="7029450" y="4889152"/>
            <a:ext cx="1999060" cy="700088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7029450" y="4470797"/>
            <a:ext cx="1999060" cy="350044"/>
          </a:xfrm>
          <a:prstGeom prst="rect">
            <a:avLst/>
          </a:prstGeom>
          <a:noFill/>
          <a:ln w="9525" algn="ctr">
            <a:solidFill>
              <a:srgbClr val="CC6600"/>
            </a:solidFill>
            <a:miter lim="800000"/>
            <a:headEnd/>
            <a:tailEnd/>
          </a:ln>
        </p:spPr>
        <p:txBody>
          <a:bodyPr lIns="68513" tIns="34256" rIns="68513" bIns="34256"/>
          <a:lstStyle/>
          <a:p>
            <a:pPr>
              <a:defRPr/>
            </a:pPr>
            <a:r>
              <a:rPr lang="it-IT" sz="900" b="1" dirty="0">
                <a:solidFill>
                  <a:srgbClr val="5F5F5F"/>
                </a:solidFill>
                <a:latin typeface="Garamond" panose="02020404030301010803" pitchFamily="18" charset="0"/>
              </a:rPr>
              <a:t>Degenza media pre-operatoria interventi chirurgici programmati</a:t>
            </a: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6966625" y="4185047"/>
            <a:ext cx="893379" cy="25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68513" tIns="34256" rIns="68513" bIns="34256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rgbClr val="000000"/>
                </a:solidFill>
                <a:latin typeface="Garamond" panose="02020404030301010803" pitchFamily="18" charset="0"/>
              </a:rPr>
              <a:t>Un esempio:</a:t>
            </a:r>
          </a:p>
        </p:txBody>
      </p:sp>
    </p:spTree>
    <p:extLst>
      <p:ext uri="{BB962C8B-B14F-4D97-AF65-F5344CB8AC3E}">
        <p14:creationId xmlns:p14="http://schemas.microsoft.com/office/powerpoint/2010/main" val="2212011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3813175" y="1125538"/>
            <a:ext cx="4071938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8000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Dal 2010 viene pubblicato un </a:t>
            </a:r>
            <a:r>
              <a:rPr lang="it-IT" b="1" dirty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Report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 con la performance annuale, disponibile sul sito del MeS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:</a:t>
            </a:r>
          </a:p>
          <a:p>
            <a:pPr eaLnBrk="0" fontAlgn="auto" hangingPunct="0">
              <a:spcBef>
                <a:spcPct val="8000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</a:rPr>
              <a:t>http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</a:rPr>
              <a:t>://www.meslab.sssup.it</a:t>
            </a:r>
            <a:endParaRPr lang="it-IT" dirty="0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1752600" y="334963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kern="0" dirty="0">
                <a:solidFill>
                  <a:srgbClr val="B05D34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La diffusione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611188" y="4532927"/>
            <a:ext cx="43211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b="1" dirty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Piattaforma web: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aramond" panose="02020404030301010803" pitchFamily="18" charset="0"/>
                <a:cs typeface="+mn-cs"/>
              </a:rPr>
              <a:t> per gestire e condividere il sistema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 per rendere pubblici i 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risultati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/>
              </a:solidFill>
              <a:latin typeface="Garamond" panose="02020404030301010803" pitchFamily="18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http://performance.sssup.it/netval</a:t>
            </a:r>
          </a:p>
        </p:txBody>
      </p:sp>
      <p:sp>
        <p:nvSpPr>
          <p:cNvPr id="34821" name="AutoShape 2" descr="http://www.meslab.sssup.it/it/uploads/images/copertina_network_2010.png"/>
          <p:cNvSpPr>
            <a:spLocks noChangeAspect="1" noChangeArrowheads="1"/>
          </p:cNvSpPr>
          <p:nvPr/>
        </p:nvSpPr>
        <p:spPr bwMode="auto">
          <a:xfrm>
            <a:off x="155575" y="-1211263"/>
            <a:ext cx="1905000" cy="271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</p:txBody>
      </p:sp>
      <p:pic>
        <p:nvPicPr>
          <p:cNvPr id="34822" name="Picture 4" descr="http://www.meslab.sssup.it/it/uploads/images/copertina_network_2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052513"/>
            <a:ext cx="2016125" cy="277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4" cstate="print"/>
          <a:srcRect l="13837" t="11812" r="30267" b="4890"/>
          <a:stretch>
            <a:fillRect/>
          </a:stretch>
        </p:blipFill>
        <p:spPr bwMode="auto">
          <a:xfrm>
            <a:off x="5076825" y="3030538"/>
            <a:ext cx="3311525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4" name="Picture 9" descr="http://www.meslab.sssup.it/it/uploads/images/editing/report_network20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1268413"/>
            <a:ext cx="2016125" cy="271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5" name="Picture 10" descr="http://www.meslab.sssup.it/it/uploads/images/report/ReportNetwork20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1557338"/>
            <a:ext cx="2016125" cy="269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</p:spPr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7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9241" y="3095953"/>
            <a:ext cx="848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La struttura degli indicatori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9241" y="116632"/>
            <a:ext cx="848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Un esempio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3932" t="24100" r="77562" b="36000"/>
          <a:stretch/>
        </p:blipFill>
        <p:spPr>
          <a:xfrm>
            <a:off x="310613" y="2276872"/>
            <a:ext cx="2068041" cy="25080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25982" t="47901" r="31100" b="7300"/>
          <a:stretch/>
        </p:blipFill>
        <p:spPr>
          <a:xfrm>
            <a:off x="2558922" y="2060847"/>
            <a:ext cx="6585077" cy="3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9241" y="116632"/>
            <a:ext cx="848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Un esempio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3932" t="18500" r="12201" b="42300"/>
          <a:stretch/>
        </p:blipFill>
        <p:spPr>
          <a:xfrm>
            <a:off x="36512" y="2155535"/>
            <a:ext cx="9144000" cy="24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9241" y="116632"/>
            <a:ext cx="848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La scheda di calcolo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30400" r="54331" b="19200"/>
          <a:stretch/>
        </p:blipFill>
        <p:spPr>
          <a:xfrm>
            <a:off x="396043" y="1340768"/>
            <a:ext cx="835191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8107" t="37400" r="29525" b="41600"/>
          <a:stretch/>
        </p:blipFill>
        <p:spPr>
          <a:xfrm>
            <a:off x="35454" y="3382668"/>
            <a:ext cx="9144000" cy="20625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92" y="1052736"/>
            <a:ext cx="1514524" cy="16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026"/>
          <p:cNvSpPr txBox="1">
            <a:spLocks noChangeArrowheads="1"/>
          </p:cNvSpPr>
          <p:nvPr/>
        </p:nvSpPr>
        <p:spPr bwMode="auto">
          <a:xfrm>
            <a:off x="876300" y="1066800"/>
            <a:ext cx="739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La Scuola Superiore Sant’Anna è una </a:t>
            </a:r>
            <a:r>
              <a:rPr lang="it-IT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università pubblica 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di eccellenza, che opera nel campo delle </a:t>
            </a:r>
            <a:r>
              <a:rPr lang="it-IT" i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Scienze Applicate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: le </a:t>
            </a:r>
            <a:r>
              <a:rPr lang="it-IT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Scienze Sociali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che comprendono Economia, Giurisprudenza e Scienze Politiche, e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le </a:t>
            </a:r>
            <a:r>
              <a:rPr lang="it-IT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Scienze Sperimentali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costituite da Agraria, Medicina e 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Ingegneria 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industriale e dell’informazione. </a:t>
            </a:r>
          </a:p>
        </p:txBody>
      </p:sp>
      <p:sp>
        <p:nvSpPr>
          <p:cNvPr id="108547" name="Text Box 1027"/>
          <p:cNvSpPr txBox="1">
            <a:spLocks noChangeArrowheads="1"/>
          </p:cNvSpPr>
          <p:nvPr/>
        </p:nvSpPr>
        <p:spPr bwMode="auto">
          <a:xfrm>
            <a:off x="762000" y="3810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B05D34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Scuola Superiore Sant’Anna</a:t>
            </a:r>
          </a:p>
        </p:txBody>
      </p:sp>
      <p:sp>
        <p:nvSpPr>
          <p:cNvPr id="108549" name="Text Box 1029"/>
          <p:cNvSpPr txBox="1">
            <a:spLocks noChangeArrowheads="1"/>
          </p:cNvSpPr>
          <p:nvPr/>
        </p:nvSpPr>
        <p:spPr bwMode="auto">
          <a:xfrm>
            <a:off x="914400" y="2697163"/>
            <a:ext cx="415925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70000"/>
              </a:spcBef>
              <a:spcAft>
                <a:spcPts val="0"/>
              </a:spcAft>
            </a:pPr>
            <a:r>
              <a:rPr lang="it-IT" sz="16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Gli allievi ordinari sono ammessi alla Scuola Superiore Sant'Anna sulla base di un selettivo concorso pubblico nazionale. </a:t>
            </a:r>
          </a:p>
          <a:p>
            <a:pPr fontAlgn="auto">
              <a:spcBef>
                <a:spcPct val="70000"/>
              </a:spcBef>
              <a:spcAft>
                <a:spcPts val="0"/>
              </a:spcAft>
            </a:pPr>
            <a:r>
              <a:rPr lang="it-IT" sz="16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I vincitori sono tenuti ad iscriversi ai rispettivi corsi di laurea dell’Università di Pisa, e a frequentare i corsi integrativi della Scuola, compreso lo studio di due lingue straniere. Tutti i servizi sono a carico della Scuola.</a:t>
            </a:r>
          </a:p>
        </p:txBody>
      </p:sp>
      <p:sp>
        <p:nvSpPr>
          <p:cNvPr id="108551" name="Rectangle 1031"/>
          <p:cNvSpPr>
            <a:spLocks noChangeArrowheads="1"/>
          </p:cNvSpPr>
          <p:nvPr/>
        </p:nvSpPr>
        <p:spPr bwMode="auto">
          <a:xfrm>
            <a:off x="914400" y="5338763"/>
            <a:ext cx="594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L’offerta formativa si articola in formazione universitaria, formazione </a:t>
            </a:r>
            <a:r>
              <a:rPr lang="it-IT" i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post </a:t>
            </a:r>
            <a:r>
              <a:rPr lang="it-IT" i="1" dirty="0" err="1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lauream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e alta formazione.</a:t>
            </a:r>
          </a:p>
        </p:txBody>
      </p:sp>
      <p:pic>
        <p:nvPicPr>
          <p:cNvPr id="108552" name="Picture 10" descr="C:\Documenti\Loghi\SSSA\Logo legg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5763" y="4041775"/>
            <a:ext cx="1049337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8554" name="Object 6"/>
          <p:cNvGraphicFramePr>
            <a:graphicFrameLocks noChangeAspect="1"/>
          </p:cNvGraphicFramePr>
          <p:nvPr>
            <p:extLst/>
          </p:nvPr>
        </p:nvGraphicFramePr>
        <p:xfrm>
          <a:off x="5181600" y="2587625"/>
          <a:ext cx="1785938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Fotografia Photo Editor" r:id="rId4" imgW="6095238" imgH="4038095" progId="">
                  <p:embed/>
                </p:oleObj>
              </mc:Choice>
              <mc:Fallback>
                <p:oleObj name="Fotografia Photo Editor" r:id="rId4" imgW="6095238" imgH="4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587625"/>
                        <a:ext cx="1785938" cy="1182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55" name="Picture 17" descr="Sant'Anna">
            <a:hlinkClick r:id="rId6" tooltip="Nuova finesta del browser: Scuola Sant'Anna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9388" y="3057525"/>
            <a:ext cx="1846262" cy="1144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8553" name="Picture 5" descr="C:\Documenti\Anna\Sssup\Visite Risk\presentazioni\s.ANNA ARCH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4167188"/>
            <a:ext cx="1857375" cy="123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</p:spPr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84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4096" t="17099" r="36218" b="38801"/>
          <a:stretch/>
        </p:blipFill>
        <p:spPr>
          <a:xfrm>
            <a:off x="2095500" y="1089311"/>
            <a:ext cx="542882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7163" t="35300" r="18500" b="26200"/>
          <a:stretch/>
        </p:blipFill>
        <p:spPr>
          <a:xfrm>
            <a:off x="35454" y="1844824"/>
            <a:ext cx="9144000" cy="36443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9241" y="116632"/>
            <a:ext cx="848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La «testa»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1538288"/>
            <a:ext cx="6172200" cy="857250"/>
          </a:xfrm>
        </p:spPr>
        <p:txBody>
          <a:bodyPr/>
          <a:lstStyle/>
          <a:p>
            <a:pPr eaLnBrk="1" hangingPunct="1"/>
            <a:r>
              <a:rPr lang="it-IT" altLang="it-IT" sz="2400" dirty="0">
                <a:latin typeface="Garamond" panose="02020404030301010803" pitchFamily="18" charset="0"/>
                <a:cs typeface="Tahoma" pitchFamily="34" charset="0"/>
              </a:rPr>
              <a:t>Come rappresentare la performance?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it-IT" altLang="it-IT" smtClean="0">
              <a:latin typeface="Garamond" panose="02020404030301010803" pitchFamily="18" charset="0"/>
              <a:cs typeface="Tahoma" pitchFamily="34" charset="0"/>
            </a:endParaRPr>
          </a:p>
          <a:p>
            <a:pPr eaLnBrk="1" hangingPunct="1"/>
            <a:endParaRPr lang="it-IT" altLang="it-IT" smtClean="0">
              <a:latin typeface="Garamond" panose="02020404030301010803" pitchFamily="18" charset="0"/>
              <a:cs typeface="Tahoma" pitchFamily="34" charset="0"/>
            </a:endParaRPr>
          </a:p>
          <a:p>
            <a:pPr eaLnBrk="1" hangingPunct="1"/>
            <a:endParaRPr lang="it-IT" altLang="it-IT" smtClean="0">
              <a:latin typeface="Garamond" panose="02020404030301010803" pitchFamily="18" charset="0"/>
              <a:cs typeface="Tahoma" pitchFamily="34" charset="0"/>
            </a:endParaRPr>
          </a:p>
          <a:p>
            <a:pPr algn="ctr" eaLnBrk="1" hangingPunct="1">
              <a:buFontTx/>
              <a:buNone/>
            </a:pPr>
            <a:r>
              <a:rPr lang="it-IT" altLang="it-IT" b="1" smtClean="0">
                <a:solidFill>
                  <a:srgbClr val="CC6600"/>
                </a:solidFill>
                <a:latin typeface="Garamond" panose="02020404030301010803" pitchFamily="18" charset="0"/>
                <a:cs typeface="Tahoma" pitchFamily="34" charset="0"/>
              </a:rPr>
              <a:t>…la scelta del bersaglio</a:t>
            </a:r>
            <a:r>
              <a:rPr lang="it-IT" altLang="it-IT" smtClean="0">
                <a:latin typeface="Garamond" panose="02020404030301010803" pitchFamily="18" charset="0"/>
                <a:cs typeface="Tahoma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1817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887" y="1484710"/>
            <a:ext cx="649128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357754" y="1160749"/>
            <a:ext cx="448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Uno strumento tra «narrazione» e «reporting» </a:t>
            </a:r>
          </a:p>
          <a:p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9241" y="3095953"/>
            <a:ext cx="8485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L’esperienza internazionale</a:t>
            </a:r>
            <a:endParaRPr lang="it-IT" sz="28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CasellaDiTesto 5"/>
          <p:cNvSpPr txBox="1">
            <a:spLocks noChangeArrowheads="1"/>
          </p:cNvSpPr>
          <p:nvPr/>
        </p:nvSpPr>
        <p:spPr bwMode="auto">
          <a:xfrm>
            <a:off x="338137" y="728282"/>
            <a:ext cx="8467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2400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USA, </a:t>
            </a:r>
            <a:r>
              <a:rPr lang="it-IT" altLang="it-IT" sz="24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Australia, </a:t>
            </a:r>
            <a:r>
              <a:rPr lang="it-IT" altLang="it-IT" sz="2400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Olanda, OECD</a:t>
            </a:r>
            <a:endParaRPr lang="it-IT" altLang="it-IT" sz="2400" dirty="0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</p:txBody>
      </p:sp>
      <p:pic>
        <p:nvPicPr>
          <p:cNvPr id="28678" name="Picture 7" descr="http://www.meslab.sssup.it/it/uploads/images/editing/0901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17366"/>
          <a:stretch>
            <a:fillRect/>
          </a:stretch>
        </p:blipFill>
        <p:spPr bwMode="auto">
          <a:xfrm>
            <a:off x="467544" y="1424852"/>
            <a:ext cx="3169250" cy="40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4"/>
          <p:cNvSpPr txBox="1">
            <a:spLocks noChangeArrowheads="1"/>
          </p:cNvSpPr>
          <p:nvPr/>
        </p:nvSpPr>
        <p:spPr bwMode="auto">
          <a:xfrm>
            <a:off x="0" y="1635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prstClr val="black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L’utilizzo internazionale</a:t>
            </a:r>
            <a:endParaRPr lang="it-IT" altLang="it-IT" sz="2800" b="1" dirty="0">
              <a:solidFill>
                <a:prstClr val="black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097" y="1306893"/>
            <a:ext cx="3612023" cy="4857313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2EB8830E-40A9-4EC0-A379-315EB8BB7C6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25</a:t>
            </a:fld>
            <a:endParaRPr lang="it-IT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 descr="bersagli austral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21706" r="-26" b="32558"/>
          <a:stretch>
            <a:fillRect/>
          </a:stretch>
        </p:blipFill>
        <p:spPr bwMode="auto">
          <a:xfrm>
            <a:off x="513984" y="1852860"/>
            <a:ext cx="4418056" cy="37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37007" t="5900" r="40550" b="38800"/>
          <a:stretch/>
        </p:blipFill>
        <p:spPr>
          <a:xfrm>
            <a:off x="5220072" y="1484784"/>
            <a:ext cx="3251283" cy="450616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2EB8830E-40A9-4EC0-A379-315EB8BB7C6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26</a:t>
            </a:fld>
            <a:endParaRPr lang="it-IT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122054" y="6553731"/>
            <a:ext cx="2057400" cy="365125"/>
          </a:xfrm>
        </p:spPr>
        <p:txBody>
          <a:bodyPr/>
          <a:lstStyle/>
          <a:p>
            <a:fld id="{2EB8830E-40A9-4EC0-A379-315EB8BB7C6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/>
              <a:t>27</a:t>
            </a:fld>
            <a:endParaRPr lang="it-IT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376772" y="6577607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Garamond" panose="02020404030301010803" pitchFamily="18" charset="0"/>
              </a:rPr>
              <a:t>http://www.oecd.org/health/health-at-a-glance-19991312.htm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3856" t="9400" r="35038" b="4667"/>
          <a:stretch/>
        </p:blipFill>
        <p:spPr>
          <a:xfrm>
            <a:off x="2793467" y="620688"/>
            <a:ext cx="3557066" cy="55275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138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1385887" y="1700808"/>
            <a:ext cx="5616179" cy="3673078"/>
            <a:chOff x="-6301208" y="908720"/>
            <a:chExt cx="6624736" cy="4680520"/>
          </a:xfrm>
        </p:grpSpPr>
        <p:pic>
          <p:nvPicPr>
            <p:cNvPr id="8602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6301208" y="908720"/>
              <a:ext cx="6623967" cy="4672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-6301208" y="908720"/>
              <a:ext cx="6624736" cy="468052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1714500" y="332656"/>
            <a:ext cx="5715000" cy="89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La </a:t>
            </a:r>
            <a:r>
              <a:rPr lang="en-US" sz="2100" b="1" dirty="0" err="1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valutazione</a:t>
            </a:r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 in un </a:t>
            </a:r>
            <a:r>
              <a:rPr lang="en-US" sz="2100" b="1" dirty="0" err="1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sistema</a:t>
            </a:r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coordinato</a:t>
            </a:r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 di </a:t>
            </a:r>
            <a:r>
              <a:rPr lang="en-US" sz="2100" b="1" dirty="0" err="1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strategie</a:t>
            </a:r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 per </a:t>
            </a:r>
            <a:r>
              <a:rPr lang="en-US" sz="2100" b="1" dirty="0" err="1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creare</a:t>
            </a:r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 e dare </a:t>
            </a:r>
            <a:r>
              <a:rPr lang="en-US" sz="2100" b="1" dirty="0" err="1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fiducia</a:t>
            </a:r>
            <a:r>
              <a:rPr lang="en-US" sz="2100" b="1" dirty="0">
                <a:solidFill>
                  <a:srgbClr val="CC0000"/>
                </a:solidFill>
                <a:latin typeface="Garamond" panose="02020404030301010803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2736057" y="2078833"/>
            <a:ext cx="4941094" cy="27699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8E99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solidFill>
                  <a:srgbClr val="000000"/>
                </a:solidFill>
                <a:latin typeface="Garamond" panose="02020404030301010803" pitchFamily="18" charset="0"/>
              </a:rPr>
              <a:t>Coinvolgimento dei professionisti costante…</a:t>
            </a:r>
            <a:endParaRPr lang="it-IT" sz="12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2736057" y="2636044"/>
            <a:ext cx="4941094" cy="27699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solidFill>
                  <a:srgbClr val="000000"/>
                </a:solidFill>
                <a:latin typeface="Garamond" panose="02020404030301010803" pitchFamily="18" charset="0"/>
              </a:rPr>
              <a:t>La semplicità comunicativa del bersaglio…</a:t>
            </a:r>
            <a:endParaRPr lang="it-IT" sz="12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39981" name="Text Box 13"/>
          <p:cNvSpPr txBox="1">
            <a:spLocks noChangeArrowheads="1"/>
          </p:cNvSpPr>
          <p:nvPr/>
        </p:nvSpPr>
        <p:spPr bwMode="auto">
          <a:xfrm>
            <a:off x="2763442" y="3321844"/>
            <a:ext cx="4941094" cy="27699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200" b="1" dirty="0">
                <a:solidFill>
                  <a:srgbClr val="000000"/>
                </a:solidFill>
                <a:latin typeface="Garamond" panose="02020404030301010803" pitchFamily="18" charset="0"/>
              </a:rPr>
              <a:t>La pubblicazione dei </a:t>
            </a:r>
            <a:r>
              <a:rPr lang="it-IT" sz="1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risultati…</a:t>
            </a:r>
            <a:endParaRPr lang="it-IT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39982" name="Text Box 14"/>
          <p:cNvSpPr txBox="1">
            <a:spLocks noChangeArrowheads="1"/>
          </p:cNvSpPr>
          <p:nvPr/>
        </p:nvSpPr>
        <p:spPr bwMode="auto">
          <a:xfrm>
            <a:off x="2763442" y="3807619"/>
            <a:ext cx="4941094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solidFill>
                  <a:srgbClr val="000000"/>
                </a:solidFill>
                <a:latin typeface="Garamond" panose="02020404030301010803" pitchFamily="18" charset="0"/>
              </a:rPr>
              <a:t>Il suo utilizzo da parte della Regione in vari contesti (Piano socio sanitario, riunioni di coordinamento…) …</a:t>
            </a:r>
            <a:endParaRPr lang="it-IT" sz="12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763442" y="4521994"/>
            <a:ext cx="4941094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200" b="1" dirty="0">
                <a:solidFill>
                  <a:srgbClr val="000000"/>
                </a:solidFill>
                <a:latin typeface="Garamond" panose="02020404030301010803" pitchFamily="18" charset="0"/>
              </a:rPr>
              <a:t>L’integrazione con il sistema di incentivazione e programmazione a tutti i </a:t>
            </a:r>
            <a:r>
              <a:rPr lang="it-IT" sz="1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livelli…</a:t>
            </a:r>
            <a:endParaRPr lang="it-IT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6026" name="CasellaDiTesto 13"/>
          <p:cNvSpPr txBox="1">
            <a:spLocks noChangeArrowheads="1"/>
          </p:cNvSpPr>
          <p:nvPr/>
        </p:nvSpPr>
        <p:spPr bwMode="auto">
          <a:xfrm>
            <a:off x="1385889" y="5661248"/>
            <a:ext cx="642699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50" i="1" dirty="0">
                <a:solidFill>
                  <a:srgbClr val="000000"/>
                </a:solidFill>
                <a:latin typeface="Garamond" panose="02020404030301010803" pitchFamily="18" charset="0"/>
              </a:rPr>
              <a:t>Nuti S. (2008) La valutazione in sanità. Il Mulino</a:t>
            </a:r>
          </a:p>
          <a:p>
            <a:r>
              <a:rPr lang="it-IT" sz="1050" i="1" dirty="0">
                <a:solidFill>
                  <a:srgbClr val="000000"/>
                </a:solidFill>
                <a:latin typeface="Garamond" panose="02020404030301010803" pitchFamily="18" charset="0"/>
              </a:rPr>
              <a:t>Report 2006,2007,2008,2009,2010 e 2011 La valutazione della performance della sanità toscana.  Edizioni ETS</a:t>
            </a:r>
          </a:p>
        </p:txBody>
      </p:sp>
      <p:sp>
        <p:nvSpPr>
          <p:cNvPr id="86027" name="CasellaDiTesto 5"/>
          <p:cNvSpPr txBox="1">
            <a:spLocks noChangeArrowheads="1"/>
          </p:cNvSpPr>
          <p:nvPr/>
        </p:nvSpPr>
        <p:spPr bwMode="auto">
          <a:xfrm>
            <a:off x="1385889" y="6132736"/>
            <a:ext cx="6480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50" i="1" dirty="0">
                <a:solidFill>
                  <a:srgbClr val="000000"/>
                </a:solidFill>
                <a:latin typeface="Garamond" panose="02020404030301010803" pitchFamily="18" charset="0"/>
              </a:rPr>
              <a:t>Nuti S., Seghieri C, Vainieri M (2012) </a:t>
            </a:r>
            <a:r>
              <a:rPr lang="en-US" sz="1050" i="1" dirty="0">
                <a:solidFill>
                  <a:srgbClr val="000000"/>
                </a:solidFill>
                <a:latin typeface="Garamond" panose="02020404030301010803" pitchFamily="18" charset="0"/>
              </a:rPr>
              <a:t>Assessing the effectiveness of a performance evaluation system in the public health care sector: is it effective? Some novel evidence from the Tuscany Region experience. </a:t>
            </a:r>
            <a:r>
              <a:rPr lang="it-IT" sz="1050" i="1" dirty="0">
                <a:solidFill>
                  <a:srgbClr val="000000"/>
                </a:solidFill>
                <a:latin typeface="Garamond" panose="02020404030301010803" pitchFamily="18" charset="0"/>
              </a:rPr>
              <a:t>Journal of Management and </a:t>
            </a:r>
            <a:r>
              <a:rPr lang="it-IT" sz="1050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Governance</a:t>
            </a:r>
            <a:endParaRPr lang="it-IT" sz="1050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9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9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9" grpId="0" animBg="1"/>
      <p:bldP spid="339980" grpId="0" animBg="1"/>
      <p:bldP spid="339981" grpId="0" animBg="1"/>
      <p:bldP spid="33998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AutoShape 4" descr="http://95.110.213.190/PNEed13/getchart.php?img=chart1&amp;id=01fav3vmgu1dl15i6brlmn74u1533ab4bb1738d&amp;"/>
          <p:cNvSpPr>
            <a:spLocks noChangeAspect="1" noChangeArrowheads="1"/>
          </p:cNvSpPr>
          <p:nvPr/>
        </p:nvSpPr>
        <p:spPr bwMode="auto">
          <a:xfrm>
            <a:off x="4554141" y="-167874"/>
            <a:ext cx="160734" cy="16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8174" tIns="24086" rIns="48174" bIns="24086"/>
          <a:lstStyle/>
          <a:p>
            <a:pPr defTabSz="683174"/>
            <a:endParaRPr lang="it-IT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01368" y="5271365"/>
            <a:ext cx="6303169" cy="1075847"/>
          </a:xfrm>
          <a:prstGeom prst="rect">
            <a:avLst/>
          </a:prstGeom>
          <a:noFill/>
        </p:spPr>
        <p:txBody>
          <a:bodyPr lIns="48174" tIns="24086" rIns="48174" bIns="24086">
            <a:spAutoFit/>
          </a:bodyPr>
          <a:lstStyle/>
          <a:p>
            <a:pPr defTabSz="685167">
              <a:defRPr/>
            </a:pPr>
            <a:r>
              <a:rPr lang="it-IT" sz="1275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>
                <a:latin typeface="Garamond" panose="02020404030301010803" pitchFamily="18" charset="0"/>
                <a:ea typeface="+mj-ea"/>
                <a:cs typeface="+mj-cs"/>
              </a:rPr>
              <a:t>Reduces</a:t>
            </a:r>
            <a:r>
              <a:rPr lang="it-IT" sz="165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 smtClean="0">
                <a:latin typeface="Garamond" panose="02020404030301010803" pitchFamily="18" charset="0"/>
                <a:ea typeface="+mj-ea"/>
                <a:cs typeface="+mj-cs"/>
              </a:rPr>
              <a:t>unwarranted</a:t>
            </a:r>
            <a:r>
              <a:rPr lang="it-IT" sz="1650" b="1" dirty="0" smtClean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 smtClean="0">
                <a:latin typeface="Garamond" panose="02020404030301010803" pitchFamily="18" charset="0"/>
                <a:ea typeface="+mj-ea"/>
                <a:cs typeface="+mj-cs"/>
              </a:rPr>
              <a:t>variability</a:t>
            </a:r>
            <a:endParaRPr lang="it-IT" sz="1650" b="1" dirty="0" smtClean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defRPr/>
            </a:pPr>
            <a:endParaRPr lang="it-IT" sz="1650" b="1" dirty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buFont typeface="Arial" pitchFamily="34" charset="0"/>
              <a:buChar char="•"/>
              <a:defRPr/>
            </a:pP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n-US" sz="1050" dirty="0" err="1">
                <a:latin typeface="Garamond" panose="02020404030301010803" pitchFamily="18" charset="0"/>
                <a:ea typeface="+mj-ea"/>
                <a:cs typeface="+mj-cs"/>
              </a:rPr>
              <a:t>Nuti</a:t>
            </a:r>
            <a:r>
              <a:rPr lang="en-US" sz="1050" dirty="0">
                <a:latin typeface="Garamond" panose="02020404030301010803" pitchFamily="18" charset="0"/>
                <a:ea typeface="+mj-ea"/>
                <a:cs typeface="+mj-cs"/>
              </a:rPr>
              <a:t> S., </a:t>
            </a:r>
            <a:r>
              <a:rPr lang="en-US" sz="1050" dirty="0" err="1">
                <a:latin typeface="Garamond" panose="02020404030301010803" pitchFamily="18" charset="0"/>
                <a:ea typeface="+mj-ea"/>
                <a:cs typeface="+mj-cs"/>
              </a:rPr>
              <a:t>Seghieri</a:t>
            </a:r>
            <a:r>
              <a:rPr lang="en-US" sz="1050" dirty="0">
                <a:latin typeface="Garamond" panose="02020404030301010803" pitchFamily="18" charset="0"/>
                <a:ea typeface="+mj-ea"/>
                <a:cs typeface="+mj-cs"/>
              </a:rPr>
              <a:t> C. (2014), Is variation management included in regional healthcare governance systems? Some proposals from Italy , Health Policy , pp. 71-78,</a:t>
            </a:r>
            <a:endParaRPr lang="it-IT" sz="1275" dirty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defRPr/>
            </a:pPr>
            <a:endParaRPr lang="it-IT" sz="1275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382322" y="4211061"/>
            <a:ext cx="6379369" cy="1272054"/>
          </a:xfrm>
          <a:prstGeom prst="rect">
            <a:avLst/>
          </a:prstGeom>
          <a:noFill/>
        </p:spPr>
        <p:txBody>
          <a:bodyPr lIns="48174" tIns="24086" rIns="48174" bIns="24086">
            <a:spAutoFit/>
          </a:bodyPr>
          <a:lstStyle/>
          <a:p>
            <a:pPr defTabSz="685167">
              <a:defRPr/>
            </a:pPr>
            <a:r>
              <a:rPr lang="it-IT" sz="1275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>
                <a:latin typeface="Garamond" panose="02020404030301010803" pitchFamily="18" charset="0"/>
                <a:ea typeface="+mj-ea"/>
                <a:cs typeface="+mj-cs"/>
              </a:rPr>
              <a:t>Supports</a:t>
            </a:r>
            <a:r>
              <a:rPr lang="it-IT" sz="1650" b="1" dirty="0">
                <a:latin typeface="Garamond" panose="02020404030301010803" pitchFamily="18" charset="0"/>
                <a:ea typeface="+mj-ea"/>
                <a:cs typeface="+mj-cs"/>
              </a:rPr>
              <a:t> the </a:t>
            </a:r>
            <a:r>
              <a:rPr lang="it-IT" sz="1650" b="1" dirty="0" err="1">
                <a:latin typeface="Garamond" panose="02020404030301010803" pitchFamily="18" charset="0"/>
                <a:ea typeface="+mj-ea"/>
                <a:cs typeface="+mj-cs"/>
              </a:rPr>
              <a:t>budgeting</a:t>
            </a:r>
            <a:r>
              <a:rPr lang="it-IT" sz="165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 smtClean="0">
                <a:latin typeface="Garamond" panose="02020404030301010803" pitchFamily="18" charset="0"/>
                <a:ea typeface="+mj-ea"/>
                <a:cs typeface="+mj-cs"/>
              </a:rPr>
              <a:t>process</a:t>
            </a:r>
            <a:endParaRPr lang="it-IT" sz="1650" b="1" dirty="0" smtClean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defRPr/>
            </a:pPr>
            <a:r>
              <a:rPr lang="it-IT" sz="1650" b="1" dirty="0" smtClean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endParaRPr lang="it-IT" sz="1650" b="1" dirty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buFont typeface="Arial" pitchFamily="34" charset="0"/>
              <a:buChar char="•"/>
              <a:defRPr/>
            </a:pP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n-US" sz="1050" dirty="0" err="1">
                <a:latin typeface="Garamond" panose="02020404030301010803" pitchFamily="18" charset="0"/>
                <a:ea typeface="+mj-ea"/>
                <a:cs typeface="+mj-cs"/>
              </a:rPr>
              <a:t>S.Nuti</a:t>
            </a:r>
            <a:r>
              <a:rPr lang="en-US" sz="1050" dirty="0">
                <a:latin typeface="Garamond" panose="02020404030301010803" pitchFamily="18" charset="0"/>
                <a:ea typeface="+mj-ea"/>
                <a:cs typeface="+mj-cs"/>
              </a:rPr>
              <a:t>, </a:t>
            </a:r>
            <a:r>
              <a:rPr lang="en-US" sz="1050" dirty="0" err="1">
                <a:latin typeface="Garamond" panose="02020404030301010803" pitchFamily="18" charset="0"/>
                <a:ea typeface="+mj-ea"/>
                <a:cs typeface="+mj-cs"/>
              </a:rPr>
              <a:t>A.Bonini</a:t>
            </a:r>
            <a:r>
              <a:rPr lang="en-US" sz="1050" dirty="0">
                <a:latin typeface="Garamond" panose="02020404030301010803" pitchFamily="18" charset="0"/>
                <a:ea typeface="+mj-ea"/>
                <a:cs typeface="+mj-cs"/>
              </a:rPr>
              <a:t>, </a:t>
            </a:r>
            <a:r>
              <a:rPr lang="en-US" sz="1050" dirty="0" err="1">
                <a:latin typeface="Garamond" panose="02020404030301010803" pitchFamily="18" charset="0"/>
                <a:ea typeface="+mj-ea"/>
                <a:cs typeface="+mj-cs"/>
              </a:rPr>
              <a:t>M.Vainieri</a:t>
            </a:r>
            <a:r>
              <a:rPr lang="en-US" sz="1050" dirty="0">
                <a:latin typeface="Garamond" panose="02020404030301010803" pitchFamily="18" charset="0"/>
                <a:ea typeface="+mj-ea"/>
                <a:cs typeface="+mj-cs"/>
              </a:rPr>
              <a:t>  “Disinvestment for reallocation: a process to identify priorities in healthcare” Health Policy, </a:t>
            </a:r>
            <a:r>
              <a:rPr lang="en-US" sz="1050" dirty="0" err="1">
                <a:latin typeface="Garamond" panose="02020404030301010803" pitchFamily="18" charset="0"/>
                <a:ea typeface="+mj-ea"/>
                <a:cs typeface="+mj-cs"/>
              </a:rPr>
              <a:t>Vol</a:t>
            </a:r>
            <a:r>
              <a:rPr lang="en-US" sz="1050" dirty="0">
                <a:latin typeface="Garamond" panose="02020404030301010803" pitchFamily="18" charset="0"/>
                <a:ea typeface="+mj-ea"/>
                <a:cs typeface="+mj-cs"/>
              </a:rPr>
              <a:t> 95 pp137-143, 2010.</a:t>
            </a:r>
          </a:p>
          <a:p>
            <a:pPr defTabSz="685167">
              <a:defRPr/>
            </a:pPr>
            <a:endParaRPr lang="it-IT" sz="1275" dirty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defRPr/>
            </a:pPr>
            <a:endParaRPr lang="it-IT" sz="1275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91680" y="116632"/>
            <a:ext cx="5715000" cy="890588"/>
          </a:xfrm>
          <a:prstGeom prst="rect">
            <a:avLst/>
          </a:prstGeom>
          <a:extLst/>
        </p:spPr>
        <p:txBody>
          <a:bodyPr lIns="68516" tIns="34259" rIns="68516" bIns="34259" anchor="ctr">
            <a:normAutofit fontScale="97500"/>
          </a:bodyPr>
          <a:lstStyle>
            <a:defPPr>
              <a:defRPr lang="en-US"/>
            </a:defPPr>
            <a:lvl1pPr defTabSz="1300125" fontAlgn="auto">
              <a:spcAft>
                <a:spcPts val="0"/>
              </a:spcAft>
              <a:defRPr sz="4000" b="1">
                <a:solidFill>
                  <a:srgbClr val="B05D34"/>
                </a:solidFill>
                <a:latin typeface="Tahom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altLang="it-IT" sz="3000" dirty="0">
                <a:latin typeface="Garamond" panose="02020404030301010803" pitchFamily="18" charset="0"/>
              </a:rPr>
              <a:t>La </a:t>
            </a:r>
            <a:r>
              <a:rPr lang="en-US" altLang="it-IT" sz="3000" dirty="0" err="1">
                <a:latin typeface="Garamond" panose="02020404030301010803" pitchFamily="18" charset="0"/>
              </a:rPr>
              <a:t>valutazione</a:t>
            </a:r>
            <a:r>
              <a:rPr lang="en-US" altLang="it-IT" sz="3000" dirty="0">
                <a:latin typeface="Garamond" panose="02020404030301010803" pitchFamily="18" charset="0"/>
              </a:rPr>
              <a:t> </a:t>
            </a:r>
            <a:r>
              <a:rPr lang="en-US" altLang="it-IT" sz="3000" dirty="0" err="1">
                <a:latin typeface="Garamond" panose="02020404030301010803" pitchFamily="18" charset="0"/>
              </a:rPr>
              <a:t>funziona</a:t>
            </a:r>
            <a:r>
              <a:rPr lang="en-US" altLang="it-IT" sz="3000" dirty="0"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82322" y="1849042"/>
            <a:ext cx="6379369" cy="2310800"/>
          </a:xfrm>
          <a:prstGeom prst="rect">
            <a:avLst/>
          </a:prstGeom>
          <a:noFill/>
        </p:spPr>
        <p:txBody>
          <a:bodyPr lIns="48174" tIns="24086" rIns="48174" bIns="24086">
            <a:spAutoFit/>
          </a:bodyPr>
          <a:lstStyle/>
          <a:p>
            <a:pPr defTabSz="685167">
              <a:defRPr/>
            </a:pPr>
            <a:r>
              <a:rPr lang="it-IT" sz="1275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>
                <a:latin typeface="Garamond" panose="02020404030301010803" pitchFamily="18" charset="0"/>
                <a:ea typeface="+mj-ea"/>
                <a:cs typeface="+mj-cs"/>
              </a:rPr>
              <a:t>Improves</a:t>
            </a:r>
            <a:r>
              <a:rPr lang="it-IT" sz="165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650" b="1" dirty="0" err="1" smtClean="0">
                <a:latin typeface="Garamond" panose="02020404030301010803" pitchFamily="18" charset="0"/>
                <a:ea typeface="+mj-ea"/>
                <a:cs typeface="+mj-cs"/>
              </a:rPr>
              <a:t>quality</a:t>
            </a:r>
            <a:endParaRPr lang="it-IT" sz="1650" b="1" dirty="0" smtClean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defRPr/>
            </a:pPr>
            <a:endParaRPr lang="it-IT" sz="1275" b="1" dirty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buFont typeface="Arial" pitchFamily="34" charset="0"/>
              <a:buChar char="•"/>
              <a:defRPr/>
            </a:pP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AM. Murante, M.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Vainieri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D.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Rojas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S. Nuti,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Does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feedback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influence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patient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-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professional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communication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?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Empirical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evidence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from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Italy.Health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Policy, 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doi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:10.1016/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j.healthpol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.2014.02.001</a:t>
            </a:r>
          </a:p>
          <a:p>
            <a:pPr defTabSz="685167">
              <a:buFont typeface="Arial" pitchFamily="34" charset="0"/>
              <a:buChar char="•"/>
              <a:defRPr/>
            </a:pP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S.Nuti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M.Vainieri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S.Zett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C.Seghieri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.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Assessment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and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improvement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of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the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Italian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Healthcare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system: first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evidence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from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a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pilot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national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performance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evaluation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system. Journal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of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Healthcare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Management 2012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May-Jun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;57(3):182-98</a:t>
            </a:r>
          </a:p>
          <a:p>
            <a:pPr defTabSz="685167">
              <a:buFont typeface="Arial" pitchFamily="34" charset="0"/>
              <a:buChar char="•"/>
              <a:defRPr/>
            </a:pP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S. Nuti,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C.Seghieri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e M.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Vainieri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.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Assessing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the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effectiveness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of a performance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evaluation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system in the public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health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care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sector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: some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novel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evidence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from the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Tuscany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Region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experience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. Journal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of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Management and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Governance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2012 DOI: 10.1007/s10997-012-9218-5</a:t>
            </a:r>
          </a:p>
          <a:p>
            <a:pPr defTabSz="685167">
              <a:buFont typeface="Arial" pitchFamily="34" charset="0"/>
              <a:buChar char="•"/>
              <a:defRPr/>
            </a:pP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L.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Pinnarelli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S. Nuti, C Sorge, M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Davoli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D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Fusco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N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Agabiti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M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Vainieri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e CA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Perucci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What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drives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hospital performance? The impact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of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comparative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outcome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evaluation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of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patients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admitted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for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hip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fracture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in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two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Italian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regions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,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Bmj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Quality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&amp;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Safety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it-IT" sz="1050" dirty="0" err="1">
                <a:latin typeface="Garamond" panose="02020404030301010803" pitchFamily="18" charset="0"/>
                <a:ea typeface="+mj-ea"/>
                <a:cs typeface="+mj-cs"/>
              </a:rPr>
              <a:t>Vol</a:t>
            </a:r>
            <a:r>
              <a:rPr lang="it-IT" sz="1050" dirty="0">
                <a:latin typeface="Garamond" panose="02020404030301010803" pitchFamily="18" charset="0"/>
                <a:ea typeface="+mj-ea"/>
                <a:cs typeface="+mj-cs"/>
              </a:rPr>
              <a:t> 21, p127-134, 2012</a:t>
            </a:r>
            <a:endParaRPr lang="it-IT" sz="1275" dirty="0">
              <a:latin typeface="Garamond" panose="02020404030301010803" pitchFamily="18" charset="0"/>
              <a:ea typeface="+mj-ea"/>
              <a:cs typeface="+mj-cs"/>
            </a:endParaRPr>
          </a:p>
          <a:p>
            <a:pPr defTabSz="685167">
              <a:defRPr/>
            </a:pPr>
            <a:endParaRPr lang="it-IT" sz="1275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0123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tangolo 2"/>
          <p:cNvSpPr>
            <a:spLocks noChangeArrowheads="1"/>
          </p:cNvSpPr>
          <p:nvPr/>
        </p:nvSpPr>
        <p:spPr bwMode="auto">
          <a:xfrm>
            <a:off x="179711" y="314080"/>
            <a:ext cx="8820299" cy="73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Laboratorio Management e Sanità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Istituto </a:t>
            </a: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di </a:t>
            </a:r>
            <a:r>
              <a:rPr lang="it-IT" b="1" dirty="0" smtClean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Management, Scuola </a:t>
            </a:r>
            <a:r>
              <a:rPr lang="it-IT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Superiore Sant’Anna di </a:t>
            </a:r>
            <a:r>
              <a:rPr lang="it-IT" b="1" dirty="0" smtClean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Pisa</a:t>
            </a:r>
            <a:endParaRPr lang="it-IT" b="1" dirty="0">
              <a:solidFill>
                <a:srgbClr val="B05D34"/>
              </a:solidFill>
              <a:latin typeface="Garamond" panose="02020404030301010803" pitchFamily="18" charset="0"/>
              <a:cs typeface="+mn-cs"/>
            </a:endParaRPr>
          </a:p>
        </p:txBody>
      </p:sp>
      <p:sp>
        <p:nvSpPr>
          <p:cNvPr id="25603" name="CasellaDiTesto 3"/>
          <p:cNvSpPr txBox="1">
            <a:spLocks noChangeArrowheads="1"/>
          </p:cNvSpPr>
          <p:nvPr/>
        </p:nvSpPr>
        <p:spPr bwMode="auto">
          <a:xfrm>
            <a:off x="251345" y="1292575"/>
            <a:ext cx="8713143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La </a:t>
            </a:r>
            <a:r>
              <a:rPr lang="it-IT" b="1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missione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 del </a:t>
            </a:r>
            <a:r>
              <a:rPr lang="it-IT" b="1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Laboratorio Management e Sanità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 è la valorizzazione delle logiche fondanti il sistema sanitario pubblico, lo studio delle sue specificità, l’innovazione organizzativa e gestionale per lo sviluppo della tutela della salute. Mira al rafforzamento del </a:t>
            </a:r>
            <a:r>
              <a:rPr lang="it-IT" i="1" dirty="0" err="1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know</a:t>
            </a:r>
            <a:r>
              <a:rPr lang="it-IT" i="1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it-IT" i="1" dirty="0" err="1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how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ea typeface="Tahoma" pitchFamily="34" charset="0"/>
                <a:cs typeface="Tahoma" pitchFamily="34" charset="0"/>
              </a:rPr>
              <a:t> manageriale per chi opera nel mondo della sanità.</a:t>
            </a:r>
            <a:endParaRPr lang="it-IT" dirty="0">
              <a:solidFill>
                <a:prstClr val="black"/>
              </a:solidFill>
              <a:latin typeface="Garamond" panose="02020404030301010803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604" name="Rettangolo 5"/>
          <p:cNvSpPr>
            <a:spLocks noChangeArrowheads="1"/>
          </p:cNvSpPr>
          <p:nvPr/>
        </p:nvSpPr>
        <p:spPr bwMode="auto">
          <a:xfrm>
            <a:off x="2386459" y="5939996"/>
            <a:ext cx="3251383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Sito internet: </a:t>
            </a:r>
            <a:r>
              <a:rPr lang="it-IT" u="sng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www.meslab.sssup.it</a:t>
            </a:r>
            <a:r>
              <a:rPr lang="it-IT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</p:txBody>
      </p:sp>
      <p:pic>
        <p:nvPicPr>
          <p:cNvPr id="25605" name="Picture 1037" descr="BS0055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027" y="4364236"/>
            <a:ext cx="1419820" cy="12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38" descr="formazi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273" y="4364236"/>
            <a:ext cx="1549301" cy="12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CasellaDiTesto 10"/>
          <p:cNvSpPr txBox="1">
            <a:spLocks noChangeArrowheads="1"/>
          </p:cNvSpPr>
          <p:nvPr/>
        </p:nvSpPr>
        <p:spPr bwMode="auto">
          <a:xfrm>
            <a:off x="3418955" y="2976785"/>
            <a:ext cx="2448967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La</a:t>
            </a: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  <a:r>
              <a:rPr lang="it-IT" sz="28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ricerca</a:t>
            </a:r>
          </a:p>
        </p:txBody>
      </p:sp>
      <p:sp>
        <p:nvSpPr>
          <p:cNvPr id="25609" name="CasellaDiTesto 11"/>
          <p:cNvSpPr txBox="1">
            <a:spLocks noChangeArrowheads="1"/>
          </p:cNvSpPr>
          <p:nvPr/>
        </p:nvSpPr>
        <p:spPr bwMode="auto">
          <a:xfrm>
            <a:off x="6516439" y="2780332"/>
            <a:ext cx="2447851" cy="95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Formazione manageriale</a:t>
            </a:r>
          </a:p>
        </p:txBody>
      </p:sp>
      <p:sp>
        <p:nvSpPr>
          <p:cNvPr id="25610" name="CasellaDiTesto 15"/>
          <p:cNvSpPr txBox="1">
            <a:spLocks noChangeArrowheads="1"/>
          </p:cNvSpPr>
          <p:nvPr/>
        </p:nvSpPr>
        <p:spPr bwMode="auto">
          <a:xfrm>
            <a:off x="323701" y="2564904"/>
            <a:ext cx="2664396" cy="95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Valutazione </a:t>
            </a:r>
            <a:r>
              <a:rPr lang="it-IT" sz="20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della </a:t>
            </a:r>
            <a:r>
              <a:rPr lang="it-IT" sz="28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performance</a:t>
            </a:r>
          </a:p>
        </p:txBody>
      </p:sp>
      <p:pic>
        <p:nvPicPr>
          <p:cNvPr id="25612" name="Picture 1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076" y="4147691"/>
            <a:ext cx="162631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</p:spPr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59198" y="2320136"/>
            <a:ext cx="40299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500" b="1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I </a:t>
            </a:r>
            <a:r>
              <a:rPr lang="it-IT" sz="35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bersagli regionali e aziendali</a:t>
            </a:r>
            <a:endParaRPr lang="it-IT" sz="35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3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584" t="18889" r="65750" b="16222"/>
          <a:stretch/>
        </p:blipFill>
        <p:spPr>
          <a:xfrm>
            <a:off x="159068" y="139065"/>
            <a:ext cx="5425440" cy="667512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1389" t="17161" r="60972" b="64814"/>
          <a:stretch/>
        </p:blipFill>
        <p:spPr>
          <a:xfrm>
            <a:off x="5477828" y="1447800"/>
            <a:ext cx="32258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500" t="18889" r="65917" b="16074"/>
          <a:stretch/>
        </p:blipFill>
        <p:spPr>
          <a:xfrm>
            <a:off x="145951" y="139065"/>
            <a:ext cx="5410200" cy="66903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1528" t="17407" r="61042" b="64815"/>
          <a:stretch/>
        </p:blipFill>
        <p:spPr>
          <a:xfrm>
            <a:off x="5502811" y="1473200"/>
            <a:ext cx="31877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333" t="19332" r="66250" b="16519"/>
          <a:stretch/>
        </p:blipFill>
        <p:spPr>
          <a:xfrm>
            <a:off x="116523" y="186690"/>
            <a:ext cx="5379720" cy="65989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1111" t="17037" r="60903" b="64938"/>
          <a:stretch/>
        </p:blipFill>
        <p:spPr>
          <a:xfrm>
            <a:off x="5425758" y="1437640"/>
            <a:ext cx="32893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4500" t="19185" r="65417" b="16074"/>
          <a:stretch/>
        </p:blipFill>
        <p:spPr>
          <a:xfrm>
            <a:off x="144780" y="169545"/>
            <a:ext cx="5501640" cy="66598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21389" t="17531" r="60972" b="64938"/>
          <a:stretch/>
        </p:blipFill>
        <p:spPr>
          <a:xfrm>
            <a:off x="5475288" y="1488440"/>
            <a:ext cx="32258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4500" t="19481" r="65917" b="16519"/>
          <a:stretch/>
        </p:blipFill>
        <p:spPr>
          <a:xfrm>
            <a:off x="145098" y="200238"/>
            <a:ext cx="5410200" cy="65836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1528" t="17037" r="60972" b="64938"/>
          <a:stretch/>
        </p:blipFill>
        <p:spPr>
          <a:xfrm>
            <a:off x="5498148" y="1437640"/>
            <a:ext cx="32004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4583" t="19333" r="66000" b="16222"/>
          <a:stretch/>
        </p:blipFill>
        <p:spPr>
          <a:xfrm>
            <a:off x="161925" y="185633"/>
            <a:ext cx="5379720" cy="6629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1111" t="17037" r="61111" b="64815"/>
          <a:stretch/>
        </p:blipFill>
        <p:spPr>
          <a:xfrm>
            <a:off x="5422900" y="1435100"/>
            <a:ext cx="32512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583" t="18889" r="66083" b="16519"/>
          <a:stretch/>
        </p:blipFill>
        <p:spPr>
          <a:xfrm>
            <a:off x="161925" y="141183"/>
            <a:ext cx="536448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4250" t="19333" r="65750" b="15926"/>
          <a:stretch/>
        </p:blipFill>
        <p:spPr>
          <a:xfrm>
            <a:off x="100965" y="186690"/>
            <a:ext cx="548640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667" t="19333" r="66083" b="16222"/>
          <a:stretch/>
        </p:blipFill>
        <p:spPr>
          <a:xfrm>
            <a:off x="173990" y="186690"/>
            <a:ext cx="5349240" cy="66294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1320" t="17284" r="61319" b="64938"/>
          <a:stretch/>
        </p:blipFill>
        <p:spPr>
          <a:xfrm>
            <a:off x="5464175" y="1463773"/>
            <a:ext cx="3175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2"/>
          <p:cNvSpPr>
            <a:spLocks noChangeArrowheads="1"/>
          </p:cNvSpPr>
          <p:nvPr/>
        </p:nvSpPr>
        <p:spPr bwMode="auto">
          <a:xfrm>
            <a:off x="1038225" y="3813175"/>
            <a:ext cx="28289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 dirty="0">
                <a:solidFill>
                  <a:srgbClr val="B05D34"/>
                </a:solidFill>
                <a:latin typeface="Garamond" panose="02020404030301010803" pitchFamily="18" charset="0"/>
              </a:rPr>
              <a:t>Strategia</a:t>
            </a:r>
          </a:p>
        </p:txBody>
      </p:sp>
      <p:sp>
        <p:nvSpPr>
          <p:cNvPr id="149508" name="AutoShape 3"/>
          <p:cNvSpPr>
            <a:spLocks noChangeArrowheads="1"/>
          </p:cNvSpPr>
          <p:nvPr/>
        </p:nvSpPr>
        <p:spPr bwMode="auto">
          <a:xfrm>
            <a:off x="4191000" y="3851282"/>
            <a:ext cx="760413" cy="320675"/>
          </a:xfrm>
          <a:prstGeom prst="leftRightArrow">
            <a:avLst>
              <a:gd name="adj1" fmla="val 50000"/>
              <a:gd name="adj2" fmla="val 4742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5" rIns="91350" bIns="45675" anchor="ctr"/>
          <a:lstStyle/>
          <a:p>
            <a:endParaRPr lang="it-IT" altLang="it-IT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49509" name="Text Box 4"/>
          <p:cNvSpPr txBox="1">
            <a:spLocks noChangeArrowheads="1"/>
          </p:cNvSpPr>
          <p:nvPr/>
        </p:nvSpPr>
        <p:spPr bwMode="auto">
          <a:xfrm>
            <a:off x="495301" y="1443038"/>
            <a:ext cx="8153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La valutazione non serve per stilare classifiche: è invece uno strumento essenziale per monitorare la capacità di perseguire la strategia individuata</a:t>
            </a:r>
          </a:p>
        </p:txBody>
      </p:sp>
      <p:sp>
        <p:nvSpPr>
          <p:cNvPr id="149510" name="Rectangle 5"/>
          <p:cNvSpPr>
            <a:spLocks noChangeArrowheads="1"/>
          </p:cNvSpPr>
          <p:nvPr/>
        </p:nvSpPr>
        <p:spPr bwMode="auto">
          <a:xfrm>
            <a:off x="5221290" y="3821113"/>
            <a:ext cx="28289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 dirty="0">
                <a:solidFill>
                  <a:srgbClr val="B05D34"/>
                </a:solidFill>
                <a:latin typeface="Garamond" panose="02020404030301010803" pitchFamily="18" charset="0"/>
              </a:rPr>
              <a:t>Valutazione</a:t>
            </a:r>
          </a:p>
        </p:txBody>
      </p:sp>
      <p:cxnSp>
        <p:nvCxnSpPr>
          <p:cNvPr id="149511" name="AutoShape 6"/>
          <p:cNvCxnSpPr>
            <a:cxnSpLocks noChangeShapeType="1"/>
            <a:stCxn id="149507" idx="0"/>
            <a:endCxn id="149510" idx="0"/>
          </p:cNvCxnSpPr>
          <p:nvPr/>
        </p:nvCxnSpPr>
        <p:spPr bwMode="auto">
          <a:xfrm rot="5400000" flipV="1">
            <a:off x="4540250" y="1725613"/>
            <a:ext cx="7938" cy="4183062"/>
          </a:xfrm>
          <a:prstGeom prst="curvedConnector3">
            <a:avLst>
              <a:gd name="adj1" fmla="val -11460005"/>
            </a:avLst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</p:spPr>
      </p:cxnSp>
      <p:cxnSp>
        <p:nvCxnSpPr>
          <p:cNvPr id="149512" name="AutoShape 7"/>
          <p:cNvCxnSpPr>
            <a:cxnSpLocks noChangeShapeType="1"/>
            <a:stCxn id="149510" idx="2"/>
            <a:endCxn id="149507" idx="2"/>
          </p:cNvCxnSpPr>
          <p:nvPr/>
        </p:nvCxnSpPr>
        <p:spPr bwMode="auto">
          <a:xfrm rot="16200000" flipV="1">
            <a:off x="4540250" y="2182813"/>
            <a:ext cx="7938" cy="4183062"/>
          </a:xfrm>
          <a:prstGeom prst="curvedConnector3">
            <a:avLst>
              <a:gd name="adj1" fmla="val -11840005"/>
            </a:avLst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</p:spPr>
      </p:cxn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7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417" t="18630" r="65500" b="15889"/>
          <a:stretch/>
        </p:blipFill>
        <p:spPr>
          <a:xfrm>
            <a:off x="131445" y="112395"/>
            <a:ext cx="5501640" cy="673608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0417" t="17111" r="60417" b="64815"/>
          <a:stretch/>
        </p:blipFill>
        <p:spPr>
          <a:xfrm>
            <a:off x="5300858" y="1445944"/>
            <a:ext cx="350520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4250" t="15037" r="67417" b="23630"/>
          <a:stretch/>
        </p:blipFill>
        <p:spPr>
          <a:xfrm>
            <a:off x="100421" y="218789"/>
            <a:ext cx="5181600" cy="63093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0555" t="16667" r="60278" b="64568"/>
          <a:stretch/>
        </p:blipFill>
        <p:spPr>
          <a:xfrm>
            <a:off x="5321300" y="1398270"/>
            <a:ext cx="3505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E8A7080-7EDD-4B14-9FC7-D74B0E1C521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4250" t="15037" r="67417" b="23630"/>
          <a:stretch/>
        </p:blipFill>
        <p:spPr>
          <a:xfrm>
            <a:off x="100421" y="218789"/>
            <a:ext cx="5181600" cy="63093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0666" t="16519" r="60750" b="63036"/>
          <a:stretch/>
        </p:blipFill>
        <p:spPr>
          <a:xfrm>
            <a:off x="5346328" y="1382721"/>
            <a:ext cx="33985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76" y="193590"/>
            <a:ext cx="4953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4444" t="22469" r="66111" b="13704"/>
          <a:stretch/>
        </p:blipFill>
        <p:spPr>
          <a:xfrm>
            <a:off x="1994535" y="203200"/>
            <a:ext cx="53848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652" t="22223" r="65417" b="13703"/>
          <a:stretch/>
        </p:blipFill>
        <p:spPr>
          <a:xfrm>
            <a:off x="2033270" y="205740"/>
            <a:ext cx="5473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486" t="21975" r="65972" b="13951"/>
          <a:stretch/>
        </p:blipFill>
        <p:spPr>
          <a:xfrm>
            <a:off x="2186940" y="210185"/>
            <a:ext cx="5219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653" t="21852" r="65625" b="14074"/>
          <a:stretch/>
        </p:blipFill>
        <p:spPr>
          <a:xfrm>
            <a:off x="2034540" y="224790"/>
            <a:ext cx="54356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695" t="21606" r="65764" b="14320"/>
          <a:stretch/>
        </p:blipFill>
        <p:spPr>
          <a:xfrm>
            <a:off x="2225040" y="228600"/>
            <a:ext cx="5219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7" y="1038231"/>
            <a:ext cx="473392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56" name="Text Box 52"/>
          <p:cNvSpPr txBox="1">
            <a:spLocks noChangeArrowheads="1"/>
          </p:cNvSpPr>
          <p:nvPr/>
        </p:nvSpPr>
        <p:spPr bwMode="auto">
          <a:xfrm>
            <a:off x="323851" y="1052515"/>
            <a:ext cx="8569325" cy="523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2" tIns="45702" rIns="91402" bIns="45702">
            <a:spAutoFit/>
          </a:bodyPr>
          <a:lstStyle/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2004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: Il Laboratorio </a:t>
            </a:r>
            <a:r>
              <a:rPr lang="it-IT" sz="2000" dirty="0" err="1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MeS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sviluppa per la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Regione Toscana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un sistema di valutazione della performance delle Aziende Sanitarie Toscane</a:t>
            </a:r>
          </a:p>
          <a:p>
            <a:pPr marL="812467" indent="-812467"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2005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: Implementazione del sistema in tutte le </a:t>
            </a:r>
            <a:r>
              <a:rPr lang="it-IT" sz="2000" u="sng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Aziende Usl Toscane.</a:t>
            </a: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2006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: Implementazione nelle </a:t>
            </a:r>
            <a:r>
              <a:rPr lang="it-IT" sz="2000" u="sng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Aziende Ospedaliero-Universitarie Toscane.</a:t>
            </a: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2008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: Attivazione del </a:t>
            </a:r>
            <a:r>
              <a:rPr lang="it-IT" sz="2000" b="1" dirty="0">
                <a:solidFill>
                  <a:srgbClr val="CC6600"/>
                </a:solidFill>
                <a:latin typeface="Garamond" panose="02020404030301010803" pitchFamily="18" charset="0"/>
                <a:cs typeface="+mn-cs"/>
              </a:rPr>
              <a:t>network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delle regioni a confronto. Adesione di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Liguria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,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Umbria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e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Piemonte.</a:t>
            </a: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2010: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Adesione di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Valle d’Aosta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,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P.A. Trento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,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P.A. Bolzano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,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Marche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. 	Uscita del Piemonte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  <a:endParaRPr lang="it-IT" sz="2000" dirty="0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2011: 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Adesione della Regione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Basilicata.	                                           	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Pubblicazione del </a:t>
            </a:r>
            <a:r>
              <a:rPr lang="it-IT" sz="2000" u="sng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1 Report.</a:t>
            </a:r>
            <a:endParaRPr lang="it-IT" sz="2000" b="1" u="sng" dirty="0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2012: 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Uscita della Valle d’Aosta, adesione della </a:t>
            </a:r>
            <a:r>
              <a:rPr lang="it-IT" sz="2000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Regione</a:t>
            </a:r>
            <a:r>
              <a:rPr lang="it-IT" sz="2000" b="1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Veneto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.</a:t>
            </a: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2013: 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Adesione della Regione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Emilia-Romagna </a:t>
            </a: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2014: 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Adesione della Regione </a:t>
            </a:r>
            <a:r>
              <a:rPr lang="it-IT" sz="2000" b="1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Friuli Venezia </a:t>
            </a:r>
            <a:r>
              <a:rPr lang="it-IT" sz="2000" b="1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Giulia</a:t>
            </a:r>
          </a:p>
          <a:p>
            <a:pPr defTabSz="81088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it-IT" sz="2000" b="1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2015</a:t>
            </a:r>
            <a:r>
              <a:rPr lang="it-IT" sz="2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: Adesione d</a:t>
            </a:r>
            <a:r>
              <a:rPr lang="it-IT" sz="2000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i </a:t>
            </a:r>
            <a:r>
              <a:rPr lang="it-IT" sz="2000" b="1" dirty="0" smtClean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Lazio, Lombardia, Sardegna, Calabria, Puglia</a:t>
            </a:r>
            <a:endParaRPr lang="it-IT" sz="2000" b="1" dirty="0">
              <a:solidFill>
                <a:prstClr val="black"/>
              </a:solidFill>
              <a:latin typeface="Garamond" panose="02020404030301010803" pitchFamily="18" charset="0"/>
              <a:cs typeface="+mn-cs"/>
            </a:endParaRPr>
          </a:p>
        </p:txBody>
      </p:sp>
      <p:sp>
        <p:nvSpPr>
          <p:cNvPr id="33795" name="Text Box 12"/>
          <p:cNvSpPr txBox="1">
            <a:spLocks noChangeArrowheads="1"/>
          </p:cNvSpPr>
          <p:nvPr/>
        </p:nvSpPr>
        <p:spPr bwMode="auto">
          <a:xfrm>
            <a:off x="1763720" y="184150"/>
            <a:ext cx="55451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02" rIns="91402" bIns="45702" anchor="ctr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B05D34"/>
                </a:solidFill>
                <a:latin typeface="Garamond" panose="02020404030301010803" pitchFamily="18" charset="0"/>
                <a:cs typeface="+mn-cs"/>
              </a:rPr>
              <a:t>Storia del sistema di valutazione e nascita del network delle regioni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>
          <a:xfrm>
            <a:off x="7138988" y="6553731"/>
            <a:ext cx="2057400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72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69" y="1023427"/>
            <a:ext cx="48482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416" t="21606" r="65625" b="21728"/>
          <a:stretch/>
        </p:blipFill>
        <p:spPr>
          <a:xfrm>
            <a:off x="2174240" y="1020462"/>
            <a:ext cx="52959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833" t="22222" r="66042" b="21234"/>
          <a:stretch/>
        </p:blipFill>
        <p:spPr>
          <a:xfrm>
            <a:off x="2250440" y="997585"/>
            <a:ext cx="51435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584" t="30685" r="65417" b="13019"/>
          <a:stretch/>
        </p:blipFill>
        <p:spPr>
          <a:xfrm>
            <a:off x="2200769" y="1060026"/>
            <a:ext cx="5303520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278" t="19506" r="66250" b="24815"/>
          <a:stretch/>
        </p:blipFill>
        <p:spPr>
          <a:xfrm>
            <a:off x="2148205" y="1077595"/>
            <a:ext cx="5207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5556" t="30001" r="66111" b="13950"/>
          <a:stretch/>
        </p:blipFill>
        <p:spPr>
          <a:xfrm>
            <a:off x="2197735" y="1034415"/>
            <a:ext cx="51816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9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59198" y="2320136"/>
            <a:ext cx="40299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Le mappe di performance</a:t>
            </a:r>
            <a:endParaRPr lang="it-IT" sz="3500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00777" y="212119"/>
            <a:ext cx="27424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dirty="0">
                <a:solidFill>
                  <a:prstClr val="black"/>
                </a:solidFill>
                <a:latin typeface="Garamond" panose="02020404030301010803" pitchFamily="18" charset="0"/>
              </a:rPr>
              <a:t>Indicatori territoriali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62" y="1811592"/>
            <a:ext cx="5974492" cy="33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00777" y="209831"/>
            <a:ext cx="27424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dirty="0">
                <a:solidFill>
                  <a:prstClr val="black"/>
                </a:solidFill>
                <a:latin typeface="Garamond" panose="02020404030301010803" pitchFamily="18" charset="0"/>
              </a:rPr>
              <a:t>Indicatori ospedalieri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3" y="1816498"/>
            <a:ext cx="5965328" cy="24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07" y="1868121"/>
            <a:ext cx="4308897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3558953" y="3203660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C5.2</a:t>
            </a:r>
          </a:p>
        </p:txBody>
      </p:sp>
    </p:spTree>
    <p:extLst>
      <p:ext uri="{BB962C8B-B14F-4D97-AF65-F5344CB8AC3E}">
        <p14:creationId xmlns:p14="http://schemas.microsoft.com/office/powerpoint/2010/main" val="15178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47820" y="620713"/>
            <a:ext cx="61737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50" tIns="45675" rIns="91350" bIns="45675" anchor="ctr"/>
          <a:lstStyle/>
          <a:p>
            <a:pPr algn="ctr" eaLnBrk="0" hangingPunct="0"/>
            <a:r>
              <a:rPr lang="it-IT" altLang="it-IT" sz="2400" b="1" dirty="0">
                <a:solidFill>
                  <a:srgbClr val="B05D34"/>
                </a:solidFill>
                <a:latin typeface="Garamond" panose="02020404030301010803" pitchFamily="18" charset="0"/>
              </a:rPr>
              <a:t>Quale sistema di valutazione per i sistemi sanitari pubblici?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963620" y="1717675"/>
            <a:ext cx="426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>
              <a:spcBef>
                <a:spcPct val="50000"/>
              </a:spcBef>
            </a:pPr>
            <a:endParaRPr lang="it-IT" alt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77888" y="1752600"/>
            <a:ext cx="7388225" cy="101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</a:rPr>
              <a:t>Un sistema in grado di monitorare la capacità del sistema e delle sue componenti di perseguire la strategia </a:t>
            </a:r>
            <a:r>
              <a:rPr lang="it-IT" altLang="it-IT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definita massimizzando i risultati ottenuti per ogni euro speso</a:t>
            </a:r>
            <a:endParaRPr lang="it-IT" altLang="it-IT" sz="2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528763" y="3138444"/>
            <a:ext cx="6084887" cy="1200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B05D34"/>
                </a:solidFill>
                <a:latin typeface="Garamond" panose="02020404030301010803" pitchFamily="18" charset="0"/>
              </a:rPr>
              <a:t>Quali elementi possono rendere efficace il sistema di programmazione e controllo in sanità  e quali trappole sono da evitare?</a:t>
            </a:r>
            <a:endParaRPr lang="it-IT" altLang="it-IT" sz="2400" b="1" dirty="0">
              <a:solidFill>
                <a:srgbClr val="B05D34"/>
              </a:solidFill>
              <a:latin typeface="Garamond" panose="02020404030301010803" pitchFamily="18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163" y="4725144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76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territoriali</a:t>
            </a:r>
          </a:p>
        </p:txBody>
      </p:sp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40" y="1843408"/>
            <a:ext cx="4102882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5444323" y="2850335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C8b.2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63288" y="2931127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F10.1</a:t>
            </a:r>
          </a:p>
        </p:txBody>
      </p:sp>
    </p:spTree>
    <p:extLst>
      <p:ext uri="{BB962C8B-B14F-4D97-AF65-F5344CB8AC3E}">
        <p14:creationId xmlns:p14="http://schemas.microsoft.com/office/powerpoint/2010/main" val="13696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8" y="1770541"/>
            <a:ext cx="4444033" cy="346520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43982" y="3271919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194150" y="3271919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C2a.M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08238" y="3483073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D18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08238" y="3189816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C4.1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137844" y="252005"/>
            <a:ext cx="2868312" cy="368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sz="1800" smtClean="0"/>
              <a:t>Mappa indicatori ospedalieri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9938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13" y="1868124"/>
            <a:ext cx="4220978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3727489" y="3570718"/>
            <a:ext cx="471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C13a.2.2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70302" y="3277742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F12a.14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territoriali</a:t>
            </a:r>
          </a:p>
        </p:txBody>
      </p:sp>
    </p:spTree>
    <p:extLst>
      <p:ext uri="{BB962C8B-B14F-4D97-AF65-F5344CB8AC3E}">
        <p14:creationId xmlns:p14="http://schemas.microsoft.com/office/powerpoint/2010/main" val="39468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51" y="1868119"/>
            <a:ext cx="4278206" cy="3263504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26152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74" y="1868121"/>
            <a:ext cx="4326199" cy="3263504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territoriali</a:t>
            </a:r>
          </a:p>
        </p:txBody>
      </p:sp>
    </p:spTree>
    <p:extLst>
      <p:ext uri="{BB962C8B-B14F-4D97-AF65-F5344CB8AC3E}">
        <p14:creationId xmlns:p14="http://schemas.microsoft.com/office/powerpoint/2010/main" val="10558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93" y="1874299"/>
            <a:ext cx="4417337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2718292" y="3425259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D18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6116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94" y="1861940"/>
            <a:ext cx="4189176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3040726" y="3332109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F12a.14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territoriali</a:t>
            </a:r>
          </a:p>
        </p:txBody>
      </p:sp>
    </p:spTree>
    <p:extLst>
      <p:ext uri="{BB962C8B-B14F-4D97-AF65-F5344CB8AC3E}">
        <p14:creationId xmlns:p14="http://schemas.microsoft.com/office/powerpoint/2010/main" val="28302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19" y="1874300"/>
            <a:ext cx="4337568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2734509" y="3344469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D18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25127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00" y="1886656"/>
            <a:ext cx="4240520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3261216" y="3282068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F12a.14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territoriali</a:t>
            </a:r>
          </a:p>
        </p:txBody>
      </p:sp>
    </p:spTree>
    <p:extLst>
      <p:ext uri="{BB962C8B-B14F-4D97-AF65-F5344CB8AC3E}">
        <p14:creationId xmlns:p14="http://schemas.microsoft.com/office/powerpoint/2010/main" val="14037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52" y="1861943"/>
            <a:ext cx="4285887" cy="3263504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18912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279525" y="260822"/>
            <a:ext cx="6605588" cy="8309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it-IT" altLang="it-IT" sz="2400" b="1" dirty="0" smtClean="0">
                <a:solidFill>
                  <a:prstClr val="black"/>
                </a:solidFill>
                <a:latin typeface="Garamond" panose="02020404030301010803" pitchFamily="18" charset="0"/>
                <a:cs typeface="Tahoma" pitchFamily="34" charset="0"/>
              </a:rPr>
              <a:t>Gli elementi fondanti del Sistema di valutazione del Network delle Regioni</a:t>
            </a:r>
            <a:endParaRPr lang="it-IT" altLang="it-IT" sz="2400" b="1" dirty="0">
              <a:solidFill>
                <a:prstClr val="black"/>
              </a:solidFill>
              <a:latin typeface="Garamond" panose="02020404030301010803" pitchFamily="18" charset="0"/>
              <a:cs typeface="Tahoma" pitchFamily="34" charset="0"/>
            </a:endParaRP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5278620" y="1225219"/>
            <a:ext cx="3767138" cy="1332000"/>
          </a:xfrm>
          <a:prstGeom prst="flowChartAlternateProcess">
            <a:avLst/>
          </a:pr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b="1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TRASPARENZA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per rispondere alla missione del sistema pubblico con una gestione responsabile</a:t>
            </a: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167129" y="2631325"/>
            <a:ext cx="3744912" cy="1332000"/>
          </a:xfrm>
          <a:prstGeom prst="flowChartAlternateProcess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b="1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EVIDENZE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per analizzare e comprendere i fenomeni, ed effettuare delle scelte</a:t>
            </a:r>
          </a:p>
        </p:txBody>
      </p:sp>
      <p:sp>
        <p:nvSpPr>
          <p:cNvPr id="31750" name="AutoShape 7"/>
          <p:cNvSpPr>
            <a:spLocks noChangeArrowheads="1"/>
          </p:cNvSpPr>
          <p:nvPr/>
        </p:nvSpPr>
        <p:spPr bwMode="auto">
          <a:xfrm>
            <a:off x="5278619" y="2631325"/>
            <a:ext cx="3767137" cy="1332000"/>
          </a:xfrm>
          <a:prstGeom prst="flowChartAlternateProcess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b="1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CONDIVISIONE VOLONTARIA</a:t>
            </a:r>
            <a:endParaRPr lang="it-IT" altLang="it-IT" b="1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Tra le regioni e con </a:t>
            </a: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gli operatori del processo e del metodo </a:t>
            </a:r>
            <a:r>
              <a:rPr lang="it-IT" altLang="it-IT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con cui </a:t>
            </a: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viene misurata la </a:t>
            </a:r>
            <a:r>
              <a:rPr lang="it-IT" altLang="it-IT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performance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</p:txBody>
      </p:sp>
      <p:sp>
        <p:nvSpPr>
          <p:cNvPr id="31751" name="AutoShape 8"/>
          <p:cNvSpPr>
            <a:spLocks noChangeArrowheads="1"/>
          </p:cNvSpPr>
          <p:nvPr/>
        </p:nvSpPr>
        <p:spPr bwMode="auto">
          <a:xfrm>
            <a:off x="2699544" y="5404293"/>
            <a:ext cx="3744912" cy="13320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b="1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BENCHMARKING SISTEMATICO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per superare l’autoreferenzialità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e per imparare 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67129" y="1252688"/>
            <a:ext cx="3744912" cy="133200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1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MULTIDIMENSIONALITA’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+mn-cs"/>
              </a:rPr>
              <a:t>per cogliere la complessità e agire sulle determinanti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278619" y="4009946"/>
            <a:ext cx="3767137" cy="133200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b="1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TEMPESTIVITA’</a:t>
            </a:r>
            <a:endParaRPr lang="it-IT" altLang="it-IT" b="1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per fornire i risultati in tempi utili alla programmazione annuale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</p:spPr>
        <p:txBody>
          <a:bodyPr/>
          <a:lstStyle/>
          <a:p>
            <a:fld id="{2EB8830E-40A9-4EC0-A379-315EB8BB7C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167129" y="4009946"/>
            <a:ext cx="3744912" cy="13320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350" tIns="45675" rIns="91350" bIns="45675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b="1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VALUTAZIONE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dirty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per </a:t>
            </a:r>
            <a:r>
              <a:rPr lang="it-IT" altLang="it-IT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un’</a:t>
            </a:r>
            <a:r>
              <a:rPr lang="it-IT" altLang="it-IT" i="1" dirty="0" err="1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accountability</a:t>
            </a:r>
            <a:r>
              <a:rPr lang="it-IT" altLang="it-IT" dirty="0" smtClean="0">
                <a:solidFill>
                  <a:srgbClr val="000000"/>
                </a:solidFill>
                <a:latin typeface="Garamond" panose="02020404030301010803" pitchFamily="18" charset="0"/>
                <a:cs typeface="Tahoma" pitchFamily="34" charset="0"/>
              </a:rPr>
              <a:t> pubblica che permetta l’assunzione di responsabilità nei confronti della collettività</a:t>
            </a:r>
            <a:endParaRPr lang="it-IT" altLang="it-IT" dirty="0">
              <a:solidFill>
                <a:srgbClr val="000000"/>
              </a:solidFill>
              <a:latin typeface="Garamond" panose="02020404030301010803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09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9" grpId="0" animBg="1"/>
      <p:bldP spid="31750" grpId="0" animBg="1"/>
      <p:bldP spid="31751" grpId="0" animBg="1"/>
      <p:bldP spid="9" grpId="0" animBg="1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58" y="1855764"/>
            <a:ext cx="4267133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2742618" y="3108301"/>
            <a:ext cx="471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C11a.2.1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territoriali</a:t>
            </a:r>
          </a:p>
        </p:txBody>
      </p:sp>
    </p:spTree>
    <p:extLst>
      <p:ext uri="{BB962C8B-B14F-4D97-AF65-F5344CB8AC3E}">
        <p14:creationId xmlns:p14="http://schemas.microsoft.com/office/powerpoint/2010/main" val="34971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042" y="1837231"/>
            <a:ext cx="4287348" cy="32635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73710" y="3239787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69651" y="3212827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C4.1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69651" y="3515670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D18</a:t>
            </a: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580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77" y="1880478"/>
            <a:ext cx="4373907" cy="3263504"/>
          </a:xfrm>
        </p:spPr>
      </p:pic>
      <p:sp>
        <p:nvSpPr>
          <p:cNvPr id="7" name="CasellaDiTesto 6"/>
          <p:cNvSpPr txBox="1"/>
          <p:nvPr/>
        </p:nvSpPr>
        <p:spPr>
          <a:xfrm>
            <a:off x="3201571" y="3294598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F12a.4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730084" y="3252584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C7.7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207768" y="3692381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600" dirty="0">
              <a:latin typeface="DINPro-Light" panose="02000504040000020003" pitchFamily="50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137844" y="252005"/>
            <a:ext cx="2868312" cy="36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it-IT" sz="1800" smtClean="0"/>
              <a:t>Mappa indicatori territoriali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4677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25" y="1818694"/>
            <a:ext cx="4238492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2654981" y="3197096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C5.1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33337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93" y="1849585"/>
            <a:ext cx="4273317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2688187" y="3263705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009905" y="3252305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C5.3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27074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29" y="1880477"/>
            <a:ext cx="4195934" cy="3263504"/>
          </a:xfrm>
        </p:spPr>
      </p:pic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24358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51" y="1855763"/>
            <a:ext cx="4378364" cy="3263504"/>
          </a:xfrm>
        </p:spPr>
      </p:pic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9635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37" y="1855765"/>
            <a:ext cx="4267658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2670038" y="3251341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D18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15768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27" y="1868122"/>
            <a:ext cx="4453964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6036675" y="3285130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C5.3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37184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4" y="1843408"/>
            <a:ext cx="4161470" cy="3263504"/>
          </a:xfrm>
        </p:spPr>
      </p:pic>
      <p:sp>
        <p:nvSpPr>
          <p:cNvPr id="5" name="CasellaDiTesto 4"/>
          <p:cNvSpPr txBox="1"/>
          <p:nvPr/>
        </p:nvSpPr>
        <p:spPr>
          <a:xfrm>
            <a:off x="5106637" y="3313576"/>
            <a:ext cx="471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latin typeface="DINPro-Light" panose="02000504040000020003" pitchFamily="50" charset="0"/>
              </a:rPr>
              <a:t>C2a.M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137844" y="252005"/>
            <a:ext cx="2868312" cy="368708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Mappa indicatori ospedalieri</a:t>
            </a:r>
          </a:p>
        </p:txBody>
      </p:sp>
    </p:spTree>
    <p:extLst>
      <p:ext uri="{BB962C8B-B14F-4D97-AF65-F5344CB8AC3E}">
        <p14:creationId xmlns:p14="http://schemas.microsoft.com/office/powerpoint/2010/main" val="40556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238625" y="2990857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7" tIns="45659" rIns="91317" bIns="45659">
            <a:spAutoFit/>
          </a:bodyPr>
          <a:lstStyle/>
          <a:p>
            <a:pPr algn="ctr" defTabSz="91318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ヒラギノ角ゴ ProN W3" charset="-128"/>
              <a:cs typeface="Times New Roman" pitchFamily="18" charset="0"/>
              <a:sym typeface="Gill Sans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162425" y="3014670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7" tIns="45659" rIns="91317" bIns="45659">
            <a:spAutoFit/>
          </a:bodyPr>
          <a:lstStyle/>
          <a:p>
            <a:pPr algn="ctr" defTabSz="91318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ヒラギノ角ゴ ProN W3" charset="-128"/>
              <a:cs typeface="Times New Roman" pitchFamily="18" charset="0"/>
              <a:sym typeface="Gill Sans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133850" y="3009907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7" tIns="45659" rIns="91317" bIns="45659">
            <a:spAutoFit/>
          </a:bodyPr>
          <a:lstStyle/>
          <a:p>
            <a:pPr algn="ctr" defTabSz="91318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ヒラギノ角ゴ ProN W3" charset="-128"/>
              <a:cs typeface="Times New Roman" pitchFamily="18" charset="0"/>
              <a:sym typeface="Gill Sans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243388" y="2986095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17" tIns="45659" rIns="91317" bIns="45659">
            <a:spAutoFit/>
          </a:bodyPr>
          <a:lstStyle/>
          <a:p>
            <a:pPr algn="ctr" defTabSz="91318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ヒラギノ角ゴ ProN W3" charset="-128"/>
              <a:cs typeface="Times New Roman" pitchFamily="18" charset="0"/>
              <a:sym typeface="Gill Sans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181101" y="667569"/>
            <a:ext cx="678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17" tIns="45659" rIns="91317" bIns="45659">
            <a:spAutoFit/>
          </a:bodyPr>
          <a:lstStyle/>
          <a:p>
            <a:pPr algn="ctr" defTabSz="91089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altLang="it-IT" sz="2400" b="1" dirty="0">
                <a:solidFill>
                  <a:srgbClr val="B05D34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Ruoli nel network delle regioni</a:t>
            </a:r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1836738" y="1363415"/>
            <a:ext cx="7056437" cy="53059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17" tIns="45659" rIns="91317" bIns="45659">
            <a:spAutoFit/>
          </a:bodyPr>
          <a:lstStyle/>
          <a:p>
            <a:pPr defTabSz="807748" fontAlgn="auto">
              <a:spcBef>
                <a:spcPct val="30000"/>
              </a:spcBef>
              <a:spcAft>
                <a:spcPts val="0"/>
              </a:spcAft>
            </a:pP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Le </a:t>
            </a:r>
            <a:r>
              <a:rPr lang="it-IT" altLang="it-IT" sz="2000" b="1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regioni del network</a:t>
            </a: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 condividono le decisioni, il processo, le modalità e le informazioni; ciascuna regione</a:t>
            </a:r>
            <a:r>
              <a:rPr lang="it-IT" altLang="it-IT" sz="2000" b="1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 </a:t>
            </a: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è responsabile dell’elaborazione e caricamento dei propri dati.</a:t>
            </a:r>
          </a:p>
          <a:p>
            <a:pPr defTabSz="807748" fontAlgn="auto">
              <a:spcBef>
                <a:spcPct val="30000"/>
              </a:spcBef>
              <a:spcAft>
                <a:spcPts val="0"/>
              </a:spcAft>
            </a:pPr>
            <a:endParaRPr lang="it-IT" altLang="it-IT" sz="800" dirty="0">
              <a:solidFill>
                <a:srgbClr val="000000"/>
              </a:solidFill>
              <a:latin typeface="Garamond" panose="02020404030301010803" pitchFamily="18" charset="0"/>
              <a:ea typeface="ヒラギノ角ゴ ProN W3"/>
              <a:cs typeface="Times New Roman" pitchFamily="18" charset="0"/>
              <a:sym typeface="Gill Sans"/>
            </a:endParaRPr>
          </a:p>
          <a:p>
            <a:pPr defTabSz="807748" fontAlgn="auto">
              <a:spcBef>
                <a:spcPct val="30000"/>
              </a:spcBef>
              <a:spcAft>
                <a:spcPts val="0"/>
              </a:spcAft>
            </a:pP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La </a:t>
            </a:r>
            <a:r>
              <a:rPr lang="it-IT" altLang="it-IT" sz="2000" b="1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Scuola Superiore Sant’Anna</a:t>
            </a: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, quale università pubblica di eccellenza, ha come </a:t>
            </a:r>
            <a:r>
              <a:rPr lang="it-IT" altLang="it-IT" sz="2000" i="1" dirty="0" err="1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mission</a:t>
            </a:r>
            <a:r>
              <a:rPr lang="it-IT" altLang="it-IT" sz="2000" i="1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 </a:t>
            </a: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istituzionale lo sviluppo della cultura, della ricerca scientifica e dell’innovazione, nonché la valorizzazione e il trasferimento delle conoscenze e delle tecnologie al contesto esterno.</a:t>
            </a:r>
          </a:p>
          <a:p>
            <a:pPr defTabSz="807748" fontAlgn="auto">
              <a:spcBef>
                <a:spcPct val="30000"/>
              </a:spcBef>
              <a:spcAft>
                <a:spcPts val="0"/>
              </a:spcAft>
            </a:pPr>
            <a:endParaRPr lang="it-IT" altLang="it-IT" sz="800" dirty="0">
              <a:solidFill>
                <a:srgbClr val="000000"/>
              </a:solidFill>
              <a:latin typeface="Garamond" panose="02020404030301010803" pitchFamily="18" charset="0"/>
              <a:ea typeface="ヒラギノ角ゴ ProN W3"/>
              <a:cs typeface="Times New Roman" pitchFamily="18" charset="0"/>
              <a:sym typeface="Gill Sans"/>
            </a:endParaRPr>
          </a:p>
          <a:p>
            <a:pPr defTabSz="807748" fontAlgn="auto">
              <a:spcBef>
                <a:spcPct val="30000"/>
              </a:spcBef>
              <a:spcAft>
                <a:spcPts val="0"/>
              </a:spcAft>
            </a:pP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Il </a:t>
            </a:r>
            <a:r>
              <a:rPr lang="it-IT" altLang="it-IT" sz="2000" b="1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Laboratorio </a:t>
            </a:r>
            <a:r>
              <a:rPr lang="it-IT" altLang="it-IT" sz="2000" b="1" dirty="0" err="1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MeS</a:t>
            </a: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 è garante della validità scientifica e promuove l’aggiornamento sui temi di management sanitario.</a:t>
            </a:r>
          </a:p>
          <a:p>
            <a:pPr defTabSz="807748" fontAlgn="auto">
              <a:spcBef>
                <a:spcPts val="0"/>
              </a:spcBef>
              <a:spcAft>
                <a:spcPts val="0"/>
              </a:spcAft>
            </a:pP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Come soggetto terzo, svolge il ruolo di </a:t>
            </a:r>
            <a:r>
              <a:rPr lang="it-IT" altLang="it-IT" sz="2000" u="sng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agenzia di </a:t>
            </a:r>
            <a:r>
              <a:rPr lang="it-IT" altLang="it-IT" sz="2000" u="sng" dirty="0" err="1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benchmarking</a:t>
            </a:r>
            <a:r>
              <a:rPr lang="it-IT" altLang="it-IT" sz="2000" dirty="0">
                <a:solidFill>
                  <a:srgbClr val="000000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: coordina e gestisce il processo di condivisione delle informazioni e di acquisizione dei dati mediante la piattaforma web.</a:t>
            </a:r>
            <a:r>
              <a:rPr lang="it-IT" altLang="it-IT" sz="2000" b="1" dirty="0">
                <a:solidFill>
                  <a:srgbClr val="565656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 Open </a:t>
            </a:r>
            <a:r>
              <a:rPr lang="it-IT" altLang="it-IT" sz="2000" b="1" dirty="0" err="1">
                <a:solidFill>
                  <a:srgbClr val="565656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access</a:t>
            </a:r>
            <a:r>
              <a:rPr lang="it-IT" altLang="it-IT" sz="2000" b="1" dirty="0">
                <a:solidFill>
                  <a:srgbClr val="565656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 (http://</a:t>
            </a:r>
            <a:r>
              <a:rPr lang="it-IT" altLang="it-IT" sz="2000" b="1" dirty="0" smtClean="0">
                <a:solidFill>
                  <a:srgbClr val="565656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performance.sssup.it/</a:t>
            </a:r>
            <a:r>
              <a:rPr lang="it-IT" altLang="it-IT" sz="2000" b="1" dirty="0" err="1" smtClean="0">
                <a:solidFill>
                  <a:srgbClr val="565656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netval</a:t>
            </a:r>
            <a:r>
              <a:rPr lang="it-IT" altLang="it-IT" sz="2000" b="1" dirty="0" smtClean="0">
                <a:solidFill>
                  <a:srgbClr val="565656"/>
                </a:solidFill>
                <a:latin typeface="Garamond" panose="02020404030301010803" pitchFamily="18" charset="0"/>
                <a:ea typeface="ヒラギノ角ゴ ProN W3"/>
                <a:cs typeface="Times New Roman" pitchFamily="18" charset="0"/>
                <a:sym typeface="Gill Sans"/>
              </a:rPr>
              <a:t>)</a:t>
            </a:r>
            <a:endParaRPr lang="it-IT" altLang="it-IT" sz="2000" b="1" dirty="0">
              <a:solidFill>
                <a:srgbClr val="565656"/>
              </a:solidFill>
              <a:latin typeface="Garamond" panose="02020404030301010803" pitchFamily="18" charset="0"/>
              <a:ea typeface="ヒラギノ角ゴ ProN W3"/>
              <a:cs typeface="Times New Roman" pitchFamily="18" charset="0"/>
              <a:sym typeface="Gill Sans"/>
            </a:endParaRPr>
          </a:p>
          <a:p>
            <a:pPr defTabSz="807748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it-IT" altLang="it-IT" sz="2000" b="1" dirty="0">
              <a:solidFill>
                <a:srgbClr val="565656"/>
              </a:solidFill>
              <a:latin typeface="Garamond" panose="02020404030301010803" pitchFamily="18" charset="0"/>
              <a:ea typeface="ヒラギノ角ゴ ProN W3"/>
              <a:cs typeface="Times New Roman" pitchFamily="18" charset="0"/>
              <a:sym typeface="Gill Sans"/>
            </a:endParaRPr>
          </a:p>
          <a:p>
            <a:pPr defTabSz="807748" fontAlgn="auto">
              <a:spcBef>
                <a:spcPct val="30000"/>
              </a:spcBef>
              <a:spcAft>
                <a:spcPts val="0"/>
              </a:spcAft>
            </a:pPr>
            <a:endParaRPr lang="it-IT" altLang="it-IT" sz="2000" dirty="0">
              <a:solidFill>
                <a:srgbClr val="000000"/>
              </a:solidFill>
              <a:latin typeface="Garamond" panose="02020404030301010803" pitchFamily="18" charset="0"/>
              <a:ea typeface="ヒラギノ角ゴ ProN W3"/>
              <a:cs typeface="Times New Roman" pitchFamily="18" charset="0"/>
              <a:sym typeface="Gill Sans"/>
            </a:endParaRPr>
          </a:p>
        </p:txBody>
      </p:sp>
      <p:pic>
        <p:nvPicPr>
          <p:cNvPr id="34824" name="Picture 11" descr="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740035"/>
            <a:ext cx="122396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5" name="Group 21"/>
          <p:cNvGrpSpPr>
            <a:grpSpLocks/>
          </p:cNvGrpSpPr>
          <p:nvPr/>
        </p:nvGrpSpPr>
        <p:grpSpPr bwMode="auto">
          <a:xfrm>
            <a:off x="404815" y="1436440"/>
            <a:ext cx="1055687" cy="687388"/>
            <a:chOff x="158" y="618"/>
            <a:chExt cx="743" cy="544"/>
          </a:xfrm>
        </p:grpSpPr>
        <p:pic>
          <p:nvPicPr>
            <p:cNvPr id="34831" name="Immagin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664"/>
              <a:ext cx="186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Immagine 11" descr="basilicat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" y="940"/>
              <a:ext cx="180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Immagine 12" descr="LogoRegioneLiguria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2" y="664"/>
              <a:ext cx="16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Immagine 13" descr="images[1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5" y="651"/>
              <a:ext cx="16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Immagine 14" descr="Trent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5" y="618"/>
              <a:ext cx="156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Immagine 16" descr="Bolzan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3" y="940"/>
              <a:ext cx="174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Immagine 17" descr="march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8" y="940"/>
              <a:ext cx="180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6" name="Picture 23" descr="logo"/>
          <p:cNvPicPr>
            <a:picLocks noChangeAspect="1" noChangeArrowheads="1"/>
          </p:cNvPicPr>
          <p:nvPr/>
        </p:nvPicPr>
        <p:blipFill>
          <a:blip r:embed="rId10" cstate="print"/>
          <a:srcRect r="73846"/>
          <a:stretch>
            <a:fillRect/>
          </a:stretch>
        </p:blipFill>
        <p:spPr bwMode="auto">
          <a:xfrm>
            <a:off x="501650" y="2949329"/>
            <a:ext cx="863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Immagine 19" descr="emilia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920" y="1805806"/>
            <a:ext cx="26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Immagine 21" descr="friuli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6525" y="183120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Immagine 22" descr="logo_veneto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088" y="1451794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138988" y="6553731"/>
            <a:ext cx="2057400" cy="365125"/>
          </a:xfrm>
        </p:spPr>
        <p:txBody>
          <a:bodyPr/>
          <a:lstStyle/>
          <a:p>
            <a:fld id="{C59B46D5-5F51-4D60-B5DA-A2FAA5593A6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86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5745" y="2484283"/>
            <a:ext cx="84855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Grazie per l’attenzione</a:t>
            </a:r>
          </a:p>
          <a:p>
            <a:pPr algn="ctr"/>
            <a:endParaRPr lang="it-IT" sz="2400" b="1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  <a:p>
            <a:pPr algn="ctr"/>
            <a:endParaRPr lang="it-IT" sz="2400" b="1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  <a:p>
            <a:pPr algn="ctr"/>
            <a:endParaRPr lang="it-IT" sz="2400" b="1" dirty="0">
              <a:solidFill>
                <a:srgbClr val="000000"/>
              </a:solidFill>
              <a:latin typeface="Garamond" panose="02020404030301010803" pitchFamily="18" charset="0"/>
              <a:cs typeface="Helvetica" panose="020B0604020202020204" pitchFamily="34" charset="0"/>
            </a:endParaRPr>
          </a:p>
          <a:p>
            <a:pPr algn="ctr"/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http://performance.sssup.it/netval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  <a:cs typeface="Helvetica" panose="020B0604020202020204" pitchFamily="34" charset="0"/>
              </a:rPr>
              <a:t>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6555" t="49289" r="16333" b="30978"/>
          <a:stretch/>
        </p:blipFill>
        <p:spPr>
          <a:xfrm>
            <a:off x="2898460" y="7"/>
            <a:ext cx="3347085" cy="6151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5555" t="69259" r="4167" b="16914"/>
          <a:stretch/>
        </p:blipFill>
        <p:spPr>
          <a:xfrm>
            <a:off x="0" y="6070208"/>
            <a:ext cx="9144000" cy="787791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C59B46D5-5F51-4D60-B5DA-A2FAA5593A6F}" type="slidenum">
              <a:rPr lang="it-IT" smtClean="0"/>
              <a:pPr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2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601763" y="1376289"/>
            <a:ext cx="1890303" cy="20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>
            <a:spAutoFit/>
          </a:bodyPr>
          <a:lstStyle/>
          <a:p>
            <a:pPr defTabSz="684540">
              <a:spcBef>
                <a:spcPct val="50000"/>
              </a:spcBef>
              <a:defRPr/>
            </a:pPr>
            <a:r>
              <a:rPr lang="it-IT" sz="2109" b="1" dirty="0">
                <a:solidFill>
                  <a:srgbClr val="B05D34"/>
                </a:solidFill>
                <a:latin typeface="Garamond" panose="02020404030301010803" pitchFamily="18" charset="0"/>
              </a:rPr>
              <a:t>Come e cosa misurare nel sistema sanitario a copertura universale?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895981" y="1269133"/>
            <a:ext cx="2220143" cy="2414503"/>
          </a:xfrm>
          <a:prstGeom prst="rect">
            <a:avLst/>
          </a:prstGeom>
          <a:solidFill>
            <a:srgbClr val="B0EEB6"/>
          </a:solidFill>
          <a:ln w="9525">
            <a:noFill/>
            <a:miter lim="800000"/>
            <a:headEnd/>
            <a:tailEnd/>
          </a:ln>
        </p:spPr>
        <p:txBody>
          <a:bodyPr lIns="68576" tIns="34288" rIns="68576" bIns="34288">
            <a:spAutoFit/>
          </a:bodyPr>
          <a:lstStyle/>
          <a:p>
            <a:pPr defTabSz="684540">
              <a:spcBef>
                <a:spcPct val="50000"/>
              </a:spcBef>
              <a:defRPr/>
            </a:pPr>
            <a:r>
              <a:rPr lang="it-IT" sz="1793" dirty="0">
                <a:latin typeface="Garamond" panose="02020404030301010803" pitchFamily="18" charset="0"/>
              </a:rPr>
              <a:t>Misurare il risultato a confronto con gli altri e la capacità di </a:t>
            </a:r>
            <a:r>
              <a:rPr lang="it-IT" sz="1793" b="1" dirty="0">
                <a:latin typeface="Garamond" panose="02020404030301010803" pitchFamily="18" charset="0"/>
              </a:rPr>
              <a:t>miglioramento</a:t>
            </a:r>
            <a:r>
              <a:rPr lang="it-IT" sz="1793" dirty="0">
                <a:latin typeface="Garamond" panose="02020404030301010803" pitchFamily="18" charset="0"/>
              </a:rPr>
              <a:t> dei risultati di </a:t>
            </a:r>
            <a:r>
              <a:rPr lang="it-IT" sz="1793" dirty="0" err="1">
                <a:latin typeface="Garamond" panose="02020404030301010803" pitchFamily="18" charset="0"/>
              </a:rPr>
              <a:t>outcome</a:t>
            </a:r>
            <a:r>
              <a:rPr lang="it-IT" sz="1793" dirty="0">
                <a:latin typeface="Garamond" panose="02020404030301010803" pitchFamily="18" charset="0"/>
              </a:rPr>
              <a:t>, di output e di sostenibilità: </a:t>
            </a:r>
          </a:p>
          <a:p>
            <a:pPr defTabSz="684540">
              <a:spcBef>
                <a:spcPct val="50000"/>
              </a:spcBef>
              <a:defRPr/>
            </a:pPr>
            <a:r>
              <a:rPr lang="it-IT" sz="1793" b="1" dirty="0">
                <a:latin typeface="Garamond" panose="02020404030301010803" pitchFamily="18" charset="0"/>
              </a:rPr>
              <a:t>“</a:t>
            </a:r>
            <a:r>
              <a:rPr lang="it-IT" sz="1793" b="1" dirty="0" err="1">
                <a:latin typeface="Garamond" panose="02020404030301010803" pitchFamily="18" charset="0"/>
              </a:rPr>
              <a:t>value</a:t>
            </a:r>
            <a:r>
              <a:rPr lang="it-IT" sz="1793" b="1" dirty="0">
                <a:latin typeface="Garamond" panose="02020404030301010803" pitchFamily="18" charset="0"/>
              </a:rPr>
              <a:t> </a:t>
            </a:r>
            <a:r>
              <a:rPr lang="it-IT" sz="1793" b="1" dirty="0" err="1">
                <a:latin typeface="Garamond" panose="02020404030301010803" pitchFamily="18" charset="0"/>
              </a:rPr>
              <a:t>for</a:t>
            </a:r>
            <a:r>
              <a:rPr lang="it-IT" sz="1793" b="1" dirty="0">
                <a:latin typeface="Garamond" panose="02020404030301010803" pitchFamily="18" charset="0"/>
              </a:rPr>
              <a:t> </a:t>
            </a:r>
            <a:r>
              <a:rPr lang="it-IT" sz="1793" b="1" dirty="0" err="1">
                <a:latin typeface="Garamond" panose="02020404030301010803" pitchFamily="18" charset="0"/>
              </a:rPr>
              <a:t>money</a:t>
            </a:r>
            <a:r>
              <a:rPr lang="it-IT" sz="1793" b="1" dirty="0">
                <a:latin typeface="Garamond" panose="02020404030301010803" pitchFamily="18" charset="0"/>
              </a:rPr>
              <a:t>”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572463" y="4827892"/>
            <a:ext cx="2699835" cy="1172881"/>
          </a:xfrm>
          <a:prstGeom prst="rect">
            <a:avLst/>
          </a:prstGeom>
          <a:solidFill>
            <a:srgbClr val="B0EEB6"/>
          </a:solidFill>
          <a:ln w="9525">
            <a:noFill/>
            <a:miter lim="800000"/>
            <a:headEnd/>
            <a:tailEnd/>
          </a:ln>
        </p:spPr>
        <p:txBody>
          <a:bodyPr lIns="68576" tIns="34288" rIns="68576" bIns="34288">
            <a:spAutoFit/>
          </a:bodyPr>
          <a:lstStyle/>
          <a:p>
            <a:pPr defTabSz="684540">
              <a:spcBef>
                <a:spcPct val="50000"/>
              </a:spcBef>
              <a:defRPr/>
            </a:pPr>
            <a:r>
              <a:rPr lang="it-IT" sz="1793" dirty="0">
                <a:latin typeface="Garamond" panose="02020404030301010803" pitchFamily="18" charset="0"/>
              </a:rPr>
              <a:t>La capacità di </a:t>
            </a:r>
            <a:r>
              <a:rPr lang="it-IT" sz="1793" b="1" dirty="0">
                <a:latin typeface="Garamond" panose="02020404030301010803" pitchFamily="18" charset="0"/>
              </a:rPr>
              <a:t>ridurre la variabilità </a:t>
            </a:r>
            <a:r>
              <a:rPr lang="it-IT" sz="1793" dirty="0">
                <a:latin typeface="Garamond" panose="02020404030301010803" pitchFamily="18" charset="0"/>
              </a:rPr>
              <a:t>per garantire maggiore </a:t>
            </a:r>
            <a:r>
              <a:rPr lang="it-IT" sz="1793" b="1" dirty="0">
                <a:latin typeface="Garamond" panose="02020404030301010803" pitchFamily="18" charset="0"/>
              </a:rPr>
              <a:t>equità</a:t>
            </a:r>
            <a:r>
              <a:rPr lang="it-IT" sz="1793" dirty="0">
                <a:latin typeface="Garamond" panose="02020404030301010803" pitchFamily="18" charset="0"/>
              </a:rPr>
              <a:t> ai propri cittadini</a:t>
            </a:r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3600060" y="1863515"/>
            <a:ext cx="756791" cy="377558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6" tIns="34288" rIns="68576" bIns="34288" anchor="ctr"/>
          <a:lstStyle/>
          <a:p>
            <a:pPr defTabSz="684540">
              <a:defRPr/>
            </a:pPr>
            <a:endParaRPr lang="it-IT" sz="1793" u="sng" dirty="0">
              <a:solidFill>
                <a:srgbClr val="B05D34"/>
              </a:solidFill>
              <a:latin typeface="Garamond" panose="02020404030301010803" pitchFamily="18" charset="0"/>
            </a:endParaRPr>
          </a:p>
        </p:txBody>
      </p:sp>
      <p:sp>
        <p:nvSpPr>
          <p:cNvPr id="66566" name="AutoShape 6"/>
          <p:cNvSpPr>
            <a:spLocks noChangeArrowheads="1"/>
          </p:cNvSpPr>
          <p:nvPr/>
        </p:nvSpPr>
        <p:spPr bwMode="auto">
          <a:xfrm>
            <a:off x="2673326" y="3884414"/>
            <a:ext cx="431974" cy="594383"/>
          </a:xfrm>
          <a:prstGeom prst="downArrow">
            <a:avLst>
              <a:gd name="adj1" fmla="val 50000"/>
              <a:gd name="adj2" fmla="val 343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6" tIns="34288" rIns="68576" bIns="34288" anchor="ctr"/>
          <a:lstStyle/>
          <a:p>
            <a:pPr defTabSz="684540">
              <a:defRPr/>
            </a:pPr>
            <a:endParaRPr lang="it-IT" sz="1793" u="sng" dirty="0">
              <a:solidFill>
                <a:srgbClr val="B05D34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6" grpId="0" animBg="1"/>
    </p:bldLst>
  </p:timing>
</p:sld>
</file>

<file path=ppt/theme/theme1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7610</TotalTime>
  <Words>1506</Words>
  <Application>Microsoft Office PowerPoint</Application>
  <PresentationFormat>Presentazione su schermo (4:3)</PresentationFormat>
  <Paragraphs>254</Paragraphs>
  <Slides>80</Slides>
  <Notes>16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80</vt:i4>
      </vt:variant>
    </vt:vector>
  </HeadingPairs>
  <TitlesOfParts>
    <vt:vector size="95" baseType="lpstr">
      <vt:lpstr>굴림</vt:lpstr>
      <vt:lpstr>MS PGothic</vt:lpstr>
      <vt:lpstr>Arial</vt:lpstr>
      <vt:lpstr>Calibri</vt:lpstr>
      <vt:lpstr>Calibri Light</vt:lpstr>
      <vt:lpstr>DINPro-Light</vt:lpstr>
      <vt:lpstr>Garamond</vt:lpstr>
      <vt:lpstr>Gill Sans</vt:lpstr>
      <vt:lpstr>Helvetica</vt:lpstr>
      <vt:lpstr>Tahoma</vt:lpstr>
      <vt:lpstr>Times New Roman</vt:lpstr>
      <vt:lpstr>ヒラギノ角ゴ ProN W3</vt:lpstr>
      <vt:lpstr>3_Tema di Office</vt:lpstr>
      <vt:lpstr>Tema di Office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rappresentare la performance?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Mappa indicatori ospedalieri</vt:lpstr>
      <vt:lpstr>Mappa indicatori territoriali</vt:lpstr>
      <vt:lpstr>Presentazione standard di PowerPoint</vt:lpstr>
      <vt:lpstr>Mappa indicatori territoriali</vt:lpstr>
      <vt:lpstr>Mappa indicatori ospedalieri</vt:lpstr>
      <vt:lpstr>Mappa indicatori territoriali</vt:lpstr>
      <vt:lpstr>Mappa indicatori ospedalieri</vt:lpstr>
      <vt:lpstr>Mappa indicatori territoriali</vt:lpstr>
      <vt:lpstr>Mappa indicatori ospedalieri</vt:lpstr>
      <vt:lpstr>Mappa indicatori territoriali</vt:lpstr>
      <vt:lpstr>Mappa indicatori ospedalieri</vt:lpstr>
      <vt:lpstr>Mappa indicatori territoriali</vt:lpstr>
      <vt:lpstr>Mappa indicatori ospedalieri</vt:lpstr>
      <vt:lpstr>Presentazione standard di PowerPoint</vt:lpstr>
      <vt:lpstr>Mappa indicatori ospedalieri</vt:lpstr>
      <vt:lpstr>Mappa indicatori ospedalieri</vt:lpstr>
      <vt:lpstr>Mappa indicatori ospedalieri</vt:lpstr>
      <vt:lpstr>Mappa indicatori ospedalieri</vt:lpstr>
      <vt:lpstr>Mappa indicatori ospedalieri</vt:lpstr>
      <vt:lpstr>Mappa indicatori ospedalieri</vt:lpstr>
      <vt:lpstr>Mappa indicatori ospedalieri</vt:lpstr>
      <vt:lpstr>Presentazione standard di PowerPoint</vt:lpstr>
    </vt:vector>
  </TitlesOfParts>
  <Company>Scuola Superiore Sant'Anna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Sabina Nuti</dc:creator>
  <cp:lastModifiedBy>Federico Vola</cp:lastModifiedBy>
  <cp:revision>518</cp:revision>
  <dcterms:created xsi:type="dcterms:W3CDTF">2011-05-10T18:13:07Z</dcterms:created>
  <dcterms:modified xsi:type="dcterms:W3CDTF">2015-12-21T13:44:01Z</dcterms:modified>
</cp:coreProperties>
</file>