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E8C6"/>
    <a:srgbClr val="CCFF66"/>
    <a:srgbClr val="CCCC00"/>
    <a:srgbClr val="FFFF99"/>
    <a:srgbClr val="006600"/>
    <a:srgbClr val="8497E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-3342" y="-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EF28-3D4A-416F-AA63-B07881D09DAE}" type="datetimeFigureOut">
              <a:rPr lang="it-IT" smtClean="0"/>
              <a:pPr/>
              <a:t>30/09/2021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EEF61-4DE3-4AB3-8E43-CF067BB3F56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20005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EF28-3D4A-416F-AA63-B07881D09DAE}" type="datetimeFigureOut">
              <a:rPr lang="it-IT" smtClean="0"/>
              <a:pPr/>
              <a:t>30/09/2021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EEF61-4DE3-4AB3-8E43-CF067BB3F56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17897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EF28-3D4A-416F-AA63-B07881D09DAE}" type="datetimeFigureOut">
              <a:rPr lang="it-IT" smtClean="0"/>
              <a:pPr/>
              <a:t>30/09/2021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EEF61-4DE3-4AB3-8E43-CF067BB3F56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98278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EF28-3D4A-416F-AA63-B07881D09DAE}" type="datetimeFigureOut">
              <a:rPr lang="it-IT" smtClean="0"/>
              <a:pPr/>
              <a:t>30/09/2021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EEF61-4DE3-4AB3-8E43-CF067BB3F56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65984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EF28-3D4A-416F-AA63-B07881D09DAE}" type="datetimeFigureOut">
              <a:rPr lang="it-IT" smtClean="0"/>
              <a:pPr/>
              <a:t>30/09/2021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EEF61-4DE3-4AB3-8E43-CF067BB3F56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06645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EF28-3D4A-416F-AA63-B07881D09DAE}" type="datetimeFigureOut">
              <a:rPr lang="it-IT" smtClean="0"/>
              <a:pPr/>
              <a:t>30/09/2021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EEF61-4DE3-4AB3-8E43-CF067BB3F56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5684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EF28-3D4A-416F-AA63-B07881D09DAE}" type="datetimeFigureOut">
              <a:rPr lang="it-IT" smtClean="0"/>
              <a:pPr/>
              <a:t>30/09/2021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EEF61-4DE3-4AB3-8E43-CF067BB3F56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75392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EF28-3D4A-416F-AA63-B07881D09DAE}" type="datetimeFigureOut">
              <a:rPr lang="it-IT" smtClean="0"/>
              <a:pPr/>
              <a:t>30/09/2021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EEF61-4DE3-4AB3-8E43-CF067BB3F56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01376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EF28-3D4A-416F-AA63-B07881D09DAE}" type="datetimeFigureOut">
              <a:rPr lang="it-IT" smtClean="0"/>
              <a:pPr/>
              <a:t>30/09/2021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EEF61-4DE3-4AB3-8E43-CF067BB3F56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98667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EF28-3D4A-416F-AA63-B07881D09DAE}" type="datetimeFigureOut">
              <a:rPr lang="it-IT" smtClean="0"/>
              <a:pPr/>
              <a:t>30/09/2021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EEF61-4DE3-4AB3-8E43-CF067BB3F56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070629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EF28-3D4A-416F-AA63-B07881D09DAE}" type="datetimeFigureOut">
              <a:rPr lang="it-IT" smtClean="0"/>
              <a:pPr/>
              <a:t>30/09/2021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EEF61-4DE3-4AB3-8E43-CF067BB3F56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9082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CEF28-3D4A-416F-AA63-B07881D09DAE}" type="datetimeFigureOut">
              <a:rPr lang="it-IT" smtClean="0"/>
              <a:pPr/>
              <a:t>30/09/2021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EF61-4DE3-4AB3-8E43-CF067BB3F56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501456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ttangolo 63"/>
          <p:cNvSpPr/>
          <p:nvPr/>
        </p:nvSpPr>
        <p:spPr>
          <a:xfrm>
            <a:off x="4219073" y="7010401"/>
            <a:ext cx="2494547" cy="2546424"/>
          </a:xfrm>
          <a:prstGeom prst="rect">
            <a:avLst/>
          </a:prstGeom>
          <a:solidFill>
            <a:schemeClr val="accent6">
              <a:lumMod val="40000"/>
              <a:lumOff val="6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9" name="Picture 5" descr="C:\Users\acqu3219144\Desktop\Giornata salute mentale 2021\Cattura.PNG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-63203"/>
            <a:ext cx="6858000" cy="9969203"/>
          </a:xfrm>
          <a:prstGeom prst="rect">
            <a:avLst/>
          </a:prstGeom>
          <a:noFill/>
        </p:spPr>
      </p:pic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0" y="733425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0" y="104775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144379" y="1153061"/>
            <a:ext cx="6713621" cy="1940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35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“SCOPPIAMO”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35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BOLLA DEL PREGIUDIZIO!</a:t>
            </a:r>
            <a:endParaRPr lang="it-IT" sz="35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48" name="Picture 24" descr="File:Acquaviva delle Fonti-Stemma.png"/>
          <p:cNvPicPr preferRelativeResize="0"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2686" y="9011654"/>
            <a:ext cx="397042" cy="385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ttangolo 20"/>
          <p:cNvSpPr/>
          <p:nvPr/>
        </p:nvSpPr>
        <p:spPr>
          <a:xfrm>
            <a:off x="228599" y="3129107"/>
            <a:ext cx="6436895" cy="1083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1400" b="1" i="1" dirty="0" smtClean="0"/>
              <a:t>I pregiudizi sono come bolle di sapone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1400" b="1" i="1" dirty="0" smtClean="0"/>
              <a:t>INCONSISTENTI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it-IT" sz="1400" b="1" i="1" dirty="0" smtClean="0"/>
              <a:t>sono frasi, comportamenti e preconcetti che hanno un forte impatto sulle persone, soprattutto quelle che soffrono di disturbi mentali</a:t>
            </a:r>
          </a:p>
        </p:txBody>
      </p:sp>
      <p:sp>
        <p:nvSpPr>
          <p:cNvPr id="34" name="Rettangolo 33"/>
          <p:cNvSpPr/>
          <p:nvPr/>
        </p:nvSpPr>
        <p:spPr>
          <a:xfrm>
            <a:off x="3072793" y="9444335"/>
            <a:ext cx="8013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800" b="1" dirty="0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Centro Diurno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800" b="1" dirty="0" err="1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Auxilium</a:t>
            </a:r>
            <a:endParaRPr lang="it-IT" sz="8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47432" y="9059780"/>
            <a:ext cx="390717" cy="371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24" name="CasellaDiTesto 23"/>
          <p:cNvSpPr txBox="1"/>
          <p:nvPr/>
        </p:nvSpPr>
        <p:spPr>
          <a:xfrm>
            <a:off x="0" y="178755"/>
            <a:ext cx="65551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i="1" dirty="0" smtClean="0"/>
              <a:t>Il Dipartimento di Salute Mentale – Centro di Salute Mentale Area 2 – </a:t>
            </a:r>
            <a:r>
              <a:rPr lang="it-IT" sz="1400" b="1" i="1" dirty="0" err="1" smtClean="0"/>
              <a:t>Acquaviva</a:t>
            </a:r>
            <a:r>
              <a:rPr lang="it-IT" sz="1400" b="1" i="1" dirty="0" smtClean="0"/>
              <a:t>, </a:t>
            </a:r>
          </a:p>
          <a:p>
            <a:pPr algn="ctr"/>
            <a:r>
              <a:rPr lang="it-IT" sz="1400" b="1" i="1" dirty="0" smtClean="0"/>
              <a:t>il Servizio Psichiatrico di Diagnosi e Cura “Ospedale Perinei”, </a:t>
            </a:r>
          </a:p>
          <a:p>
            <a:pPr algn="ctr"/>
            <a:r>
              <a:rPr lang="it-IT" sz="1400" b="1" i="1" dirty="0" smtClean="0"/>
              <a:t>l’APSM “Il Tasso” e l’ATSM “Speranza”, il Centro Diurno “</a:t>
            </a:r>
            <a:r>
              <a:rPr lang="it-IT" sz="1400" b="1" i="1" dirty="0" err="1" smtClean="0"/>
              <a:t>Auxilium</a:t>
            </a:r>
            <a:r>
              <a:rPr lang="it-IT" sz="1400" b="1" i="1" dirty="0" smtClean="0"/>
              <a:t>”  e “Piazza Grande”</a:t>
            </a:r>
          </a:p>
          <a:p>
            <a:pPr algn="ctr"/>
            <a:r>
              <a:rPr lang="it-IT" sz="1400" b="1" i="1" dirty="0" smtClean="0"/>
              <a:t>vi invitano a: 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1163782" y="4272613"/>
            <a:ext cx="4595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VUOI ANCHE TU FAR SCOPPIARE </a:t>
            </a:r>
          </a:p>
          <a:p>
            <a:pPr algn="ctr"/>
            <a:r>
              <a:rPr lang="it-IT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LE BOLLE DEL PREGIUDIZIO???</a:t>
            </a:r>
          </a:p>
        </p:txBody>
      </p:sp>
      <p:sp>
        <p:nvSpPr>
          <p:cNvPr id="28" name="CasellaDiTesto 27"/>
          <p:cNvSpPr txBox="1"/>
          <p:nvPr/>
        </p:nvSpPr>
        <p:spPr>
          <a:xfrm>
            <a:off x="2492881" y="4949511"/>
            <a:ext cx="1911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 aspettiamo alla</a:t>
            </a:r>
            <a:endParaRPr lang="it-IT" b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0" y="5254481"/>
            <a:ext cx="6569242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GIORNATA MONDIALE DELLA SALUTE MENTALE</a:t>
            </a:r>
            <a:endParaRPr lang="it-IT" sz="3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6" name="Immagine 35" descr="Nuovo Logo Asl Bar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6567" y="9003631"/>
            <a:ext cx="771669" cy="433814"/>
          </a:xfrm>
          <a:prstGeom prst="rect">
            <a:avLst/>
          </a:prstGeom>
        </p:spPr>
      </p:pic>
      <p:sp>
        <p:nvSpPr>
          <p:cNvPr id="37" name="Rettangolo 36"/>
          <p:cNvSpPr/>
          <p:nvPr/>
        </p:nvSpPr>
        <p:spPr>
          <a:xfrm>
            <a:off x="3657601" y="9416819"/>
            <a:ext cx="87830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A.P.S.M.</a:t>
            </a:r>
            <a:endParaRPr lang="it-IT" sz="8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“Il Tasso”</a:t>
            </a:r>
            <a:endParaRPr lang="it-IT" sz="8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4" name="Picture 10" descr="C:\Users\acqu3219144\Desktop\Giornata salute mentale 2021\logo apsm tass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73073" y="9023684"/>
            <a:ext cx="522514" cy="450574"/>
          </a:xfrm>
          <a:prstGeom prst="rect">
            <a:avLst/>
          </a:prstGeom>
          <a:noFill/>
        </p:spPr>
      </p:pic>
      <p:pic>
        <p:nvPicPr>
          <p:cNvPr id="1037" name="Picture 13" descr="C:\Users\acqu3219144\Downloads\icons8-bolle-di-schiuma-48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28755" y="1404151"/>
            <a:ext cx="666997" cy="666997"/>
          </a:xfrm>
          <a:prstGeom prst="rect">
            <a:avLst/>
          </a:prstGeom>
          <a:noFill/>
        </p:spPr>
      </p:pic>
      <p:pic>
        <p:nvPicPr>
          <p:cNvPr id="41" name="Picture 13" descr="C:\Users\acqu3219144\Downloads\icons8-bolle-di-schiuma-48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64417" y="901690"/>
            <a:ext cx="1037113" cy="1037113"/>
          </a:xfrm>
          <a:prstGeom prst="rect">
            <a:avLst/>
          </a:prstGeom>
          <a:noFill/>
        </p:spPr>
      </p:pic>
      <p:pic>
        <p:nvPicPr>
          <p:cNvPr id="42" name="Picture 13" descr="C:\Users\acqu3219144\Downloads\icons8-bolle-di-schiuma-48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03548" y="1672232"/>
            <a:ext cx="767937" cy="767937"/>
          </a:xfrm>
          <a:prstGeom prst="rect">
            <a:avLst/>
          </a:prstGeom>
          <a:noFill/>
        </p:spPr>
      </p:pic>
      <p:pic>
        <p:nvPicPr>
          <p:cNvPr id="43" name="Picture 13" descr="C:\Users\acqu3219144\Downloads\icons8-bolle-di-schiuma-48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663019" y="2099172"/>
            <a:ext cx="666997" cy="666997"/>
          </a:xfrm>
          <a:prstGeom prst="rect">
            <a:avLst/>
          </a:prstGeom>
          <a:noFill/>
        </p:spPr>
      </p:pic>
      <p:pic>
        <p:nvPicPr>
          <p:cNvPr id="44" name="Picture 13" descr="C:\Users\acqu3219144\Downloads\icons8-bolle-di-schiuma-48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99849" y="1914218"/>
            <a:ext cx="666997" cy="666997"/>
          </a:xfrm>
          <a:prstGeom prst="rect">
            <a:avLst/>
          </a:prstGeom>
          <a:noFill/>
        </p:spPr>
      </p:pic>
      <p:pic>
        <p:nvPicPr>
          <p:cNvPr id="46" name="Picture 13" descr="C:\Users\acqu3219144\Downloads\icons8-bolle-di-schiuma-48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00215" y="2313971"/>
            <a:ext cx="666997" cy="666997"/>
          </a:xfrm>
          <a:prstGeom prst="rect">
            <a:avLst/>
          </a:prstGeom>
          <a:noFill/>
        </p:spPr>
      </p:pic>
      <p:pic>
        <p:nvPicPr>
          <p:cNvPr id="4" name="Picture 15" descr="C:\Users\acqu3219144\Desktop\Giornata salute mentale 2021\onda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506473" y="9071810"/>
            <a:ext cx="599022" cy="336884"/>
          </a:xfrm>
          <a:prstGeom prst="rect">
            <a:avLst/>
          </a:prstGeom>
          <a:noFill/>
        </p:spPr>
      </p:pic>
      <p:sp>
        <p:nvSpPr>
          <p:cNvPr id="48" name="Rettangolo 47"/>
          <p:cNvSpPr/>
          <p:nvPr/>
        </p:nvSpPr>
        <p:spPr>
          <a:xfrm>
            <a:off x="2452415" y="9396664"/>
            <a:ext cx="68782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Fondazione Onda</a:t>
            </a:r>
          </a:p>
        </p:txBody>
      </p:sp>
      <p:pic>
        <p:nvPicPr>
          <p:cNvPr id="38" name="Immagine 37" descr="logo-atsmsperanza-b1-riot.jpg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559969" y="8939465"/>
            <a:ext cx="649706" cy="385012"/>
          </a:xfrm>
          <a:prstGeom prst="rect">
            <a:avLst/>
          </a:prstGeom>
        </p:spPr>
      </p:pic>
      <p:sp>
        <p:nvSpPr>
          <p:cNvPr id="45" name="Rettangolo 44"/>
          <p:cNvSpPr/>
          <p:nvPr/>
        </p:nvSpPr>
        <p:spPr>
          <a:xfrm>
            <a:off x="2347252" y="6680652"/>
            <a:ext cx="2069431" cy="2001304"/>
          </a:xfrm>
          <a:prstGeom prst="rect">
            <a:avLst/>
          </a:prstGeom>
          <a:solidFill>
            <a:schemeClr val="accent6">
              <a:lumMod val="40000"/>
              <a:lumOff val="6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2" name="Picture 8" descr="C:\Users\acqu3219144\Downloads\icons8-calendario-48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455826" y="6411687"/>
            <a:ext cx="282248" cy="282248"/>
          </a:xfrm>
          <a:prstGeom prst="rect">
            <a:avLst/>
          </a:prstGeom>
          <a:noFill/>
        </p:spPr>
      </p:pic>
      <p:pic>
        <p:nvPicPr>
          <p:cNvPr id="53" name="Picture 7" descr="C:\Users\acqu3219144\Downloads\icons8-pin-mappa-48.pn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830679" y="6433721"/>
            <a:ext cx="289646" cy="289646"/>
          </a:xfrm>
          <a:prstGeom prst="rect">
            <a:avLst/>
          </a:prstGeom>
          <a:noFill/>
        </p:spPr>
      </p:pic>
      <p:sp>
        <p:nvSpPr>
          <p:cNvPr id="65" name="Rettangolo 64"/>
          <p:cNvSpPr/>
          <p:nvPr/>
        </p:nvSpPr>
        <p:spPr>
          <a:xfrm>
            <a:off x="156410" y="6665495"/>
            <a:ext cx="2081463" cy="2022086"/>
          </a:xfrm>
          <a:prstGeom prst="rect">
            <a:avLst/>
          </a:prstGeom>
          <a:solidFill>
            <a:schemeClr val="accent6">
              <a:lumMod val="40000"/>
              <a:lumOff val="6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7" name="CasellaDiTesto 66"/>
          <p:cNvSpPr txBox="1"/>
          <p:nvPr/>
        </p:nvSpPr>
        <p:spPr>
          <a:xfrm>
            <a:off x="180474" y="6753311"/>
            <a:ext cx="2057400" cy="1853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/>
              <a:t>VENERDÌ 8 OTTOBRE</a:t>
            </a:r>
          </a:p>
          <a:p>
            <a:pPr algn="ctr"/>
            <a:endParaRPr lang="it-IT" sz="1600" b="1" u="sng" dirty="0" smtClean="0"/>
          </a:p>
          <a:p>
            <a:pPr algn="ctr"/>
            <a:r>
              <a:rPr lang="it-IT" sz="1600" b="1" u="sng" dirty="0" smtClean="0"/>
              <a:t>SANTERAMO</a:t>
            </a:r>
          </a:p>
          <a:p>
            <a:pPr algn="ctr"/>
            <a:r>
              <a:rPr lang="it-IT" sz="1600" b="1" dirty="0" smtClean="0"/>
              <a:t>Ore 9.00 – 11.00</a:t>
            </a:r>
          </a:p>
          <a:p>
            <a:pPr algn="ctr"/>
            <a:r>
              <a:rPr lang="it-IT" sz="1600" b="1" dirty="0" smtClean="0"/>
              <a:t>Villa Comunale</a:t>
            </a:r>
          </a:p>
          <a:p>
            <a:pPr algn="ctr"/>
            <a:r>
              <a:rPr lang="it-IT" sz="1600" b="1" dirty="0" smtClean="0"/>
              <a:t>Ore 11.00 – 13.00</a:t>
            </a:r>
          </a:p>
          <a:p>
            <a:pPr algn="ctr"/>
            <a:r>
              <a:rPr lang="it-IT" sz="1600" b="1" dirty="0" err="1" smtClean="0"/>
              <a:t>P.Zza</a:t>
            </a:r>
            <a:r>
              <a:rPr lang="it-IT" sz="1600" b="1" dirty="0" smtClean="0"/>
              <a:t> Garibaldi</a:t>
            </a:r>
          </a:p>
        </p:txBody>
      </p:sp>
      <p:sp>
        <p:nvSpPr>
          <p:cNvPr id="68" name="CasellaDiTesto 67"/>
          <p:cNvSpPr txBox="1"/>
          <p:nvPr/>
        </p:nvSpPr>
        <p:spPr>
          <a:xfrm>
            <a:off x="2314072" y="6741121"/>
            <a:ext cx="2077453" cy="1837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/>
              <a:t>SABATO 9 OTTOBRE</a:t>
            </a:r>
          </a:p>
          <a:p>
            <a:pPr algn="ctr"/>
            <a:endParaRPr lang="it-IT" sz="1600" b="1" u="sng" dirty="0" smtClean="0"/>
          </a:p>
          <a:p>
            <a:pPr algn="ctr"/>
            <a:r>
              <a:rPr lang="it-IT" sz="1600" b="1" u="sng" dirty="0" smtClean="0"/>
              <a:t>ACQUAVIVA DELLE FONTI</a:t>
            </a:r>
          </a:p>
          <a:p>
            <a:pPr algn="ctr"/>
            <a:r>
              <a:rPr lang="it-IT" sz="1600" b="1" dirty="0" smtClean="0"/>
              <a:t>Ore 9.00 – 13.00</a:t>
            </a:r>
          </a:p>
          <a:p>
            <a:pPr algn="ctr"/>
            <a:r>
              <a:rPr lang="it-IT" sz="1600" b="1" dirty="0" err="1" smtClean="0"/>
              <a:t>P.zza</a:t>
            </a:r>
            <a:r>
              <a:rPr lang="it-IT" sz="1600" b="1" dirty="0" smtClean="0"/>
              <a:t> </a:t>
            </a:r>
            <a:r>
              <a:rPr lang="it-IT" sz="1600" b="1" dirty="0" err="1" smtClean="0"/>
              <a:t>V.Emanuele</a:t>
            </a:r>
            <a:r>
              <a:rPr lang="it-IT" sz="1600" b="1" dirty="0" smtClean="0"/>
              <a:t> II</a:t>
            </a:r>
          </a:p>
          <a:p>
            <a:pPr algn="ctr"/>
            <a:endParaRPr lang="it-IT" sz="1600" b="1" dirty="0"/>
          </a:p>
        </p:txBody>
      </p:sp>
      <p:sp>
        <p:nvSpPr>
          <p:cNvPr id="70" name="Rettangolo 69"/>
          <p:cNvSpPr/>
          <p:nvPr/>
        </p:nvSpPr>
        <p:spPr>
          <a:xfrm>
            <a:off x="4475747" y="6681902"/>
            <a:ext cx="2213811" cy="2185373"/>
          </a:xfrm>
          <a:prstGeom prst="rect">
            <a:avLst/>
          </a:prstGeom>
          <a:solidFill>
            <a:schemeClr val="accent6">
              <a:lumMod val="40000"/>
              <a:lumOff val="6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1" name="CasellaDiTesto 50"/>
          <p:cNvSpPr txBox="1"/>
          <p:nvPr/>
        </p:nvSpPr>
        <p:spPr>
          <a:xfrm>
            <a:off x="4367463" y="6527836"/>
            <a:ext cx="24905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1600" b="1" dirty="0" smtClean="0"/>
          </a:p>
          <a:p>
            <a:pPr algn="ctr"/>
            <a:r>
              <a:rPr lang="it-IT" sz="1600" b="1" dirty="0" smtClean="0"/>
              <a:t>DOMENICA 10 OTTOBRE</a:t>
            </a:r>
          </a:p>
          <a:p>
            <a:pPr algn="ctr"/>
            <a:endParaRPr lang="it-IT" sz="1600" b="1" u="sng" dirty="0" smtClean="0"/>
          </a:p>
          <a:p>
            <a:pPr algn="ctr"/>
            <a:r>
              <a:rPr lang="it-IT" sz="1600" b="1" u="sng" dirty="0" smtClean="0"/>
              <a:t>TORITTO</a:t>
            </a:r>
            <a:endParaRPr lang="it-IT" sz="1400" b="1" u="sng" dirty="0" smtClean="0"/>
          </a:p>
          <a:p>
            <a:pPr algn="ctr"/>
            <a:r>
              <a:rPr lang="it-IT" sz="1400" b="1" dirty="0" smtClean="0"/>
              <a:t> </a:t>
            </a:r>
            <a:r>
              <a:rPr lang="it-IT" sz="1600" b="1" dirty="0" smtClean="0"/>
              <a:t>Ore 9.00 – 13.00</a:t>
            </a:r>
          </a:p>
          <a:p>
            <a:pPr algn="ctr"/>
            <a:r>
              <a:rPr lang="it-IT" sz="1600" b="1" dirty="0" err="1" smtClean="0"/>
              <a:t>P.zza</a:t>
            </a:r>
            <a:r>
              <a:rPr lang="it-IT" sz="1600" b="1" dirty="0" smtClean="0"/>
              <a:t> Aldo Moro</a:t>
            </a:r>
          </a:p>
          <a:p>
            <a:pPr lvl="0" algn="ctr"/>
            <a:endParaRPr lang="it-IT" sz="1000" b="1" dirty="0" smtClean="0">
              <a:solidFill>
                <a:prstClr val="black"/>
              </a:solidFill>
            </a:endParaRPr>
          </a:p>
          <a:p>
            <a:pPr lvl="0" algn="ctr"/>
            <a:r>
              <a:rPr lang="it-IT" sz="1600" b="1" u="sng" dirty="0" smtClean="0">
                <a:solidFill>
                  <a:prstClr val="black"/>
                </a:solidFill>
              </a:rPr>
              <a:t>SANTERAMO ore 9.00</a:t>
            </a:r>
          </a:p>
          <a:p>
            <a:pPr lvl="0" algn="ctr"/>
            <a:r>
              <a:rPr lang="it-IT" sz="1200" b="1" dirty="0" smtClean="0">
                <a:solidFill>
                  <a:prstClr val="black"/>
                </a:solidFill>
              </a:rPr>
              <a:t>“CAMMINANDO LIBERAMENTE”</a:t>
            </a:r>
            <a:r>
              <a:rPr lang="it-IT" sz="1200" b="1" dirty="0" err="1" smtClean="0">
                <a:solidFill>
                  <a:prstClr val="black"/>
                </a:solidFill>
              </a:rPr>
              <a:t>Pzza</a:t>
            </a:r>
            <a:r>
              <a:rPr lang="it-IT" sz="1200" b="1" dirty="0" smtClean="0">
                <a:solidFill>
                  <a:prstClr val="black"/>
                </a:solidFill>
              </a:rPr>
              <a:t> Garibaldi</a:t>
            </a:r>
          </a:p>
          <a:p>
            <a:pPr lvl="0" algn="ctr"/>
            <a:endParaRPr lang="it-IT" sz="1600" b="1" dirty="0"/>
          </a:p>
        </p:txBody>
      </p:sp>
      <p:sp>
        <p:nvSpPr>
          <p:cNvPr id="54" name="Rettangolo 53"/>
          <p:cNvSpPr/>
          <p:nvPr/>
        </p:nvSpPr>
        <p:spPr>
          <a:xfrm>
            <a:off x="4223086" y="8411439"/>
            <a:ext cx="23581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1400" b="1" dirty="0" smtClean="0"/>
          </a:p>
          <a:p>
            <a:pPr algn="ctr"/>
            <a:endParaRPr lang="it-IT" sz="1400" b="1" dirty="0" smtClean="0"/>
          </a:p>
        </p:txBody>
      </p:sp>
      <p:pic>
        <p:nvPicPr>
          <p:cNvPr id="1026" name="Picture 2" descr="C:\Users\acqu3219144\Desktop\Giornata salute mentale 2021\PROLOCO TORITTO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407102" y="8987589"/>
            <a:ext cx="428216" cy="428216"/>
          </a:xfrm>
          <a:prstGeom prst="rect">
            <a:avLst/>
          </a:prstGeom>
          <a:noFill/>
        </p:spPr>
      </p:pic>
      <p:pic>
        <p:nvPicPr>
          <p:cNvPr id="77" name="Immagine 76" descr="download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978184" y="9059779"/>
            <a:ext cx="566995" cy="397909"/>
          </a:xfrm>
          <a:prstGeom prst="rect">
            <a:avLst/>
          </a:prstGeom>
        </p:spPr>
      </p:pic>
      <p:pic>
        <p:nvPicPr>
          <p:cNvPr id="1027" name="Picture 3" descr="C:\Users\acqu3219144\Desktop\Giornata salute mentale 2021\LOGO SANTERAMO.jpg"/>
          <p:cNvPicPr preferRelativeResize="0"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471913" y="9023685"/>
            <a:ext cx="380951" cy="397043"/>
          </a:xfrm>
          <a:prstGeom prst="rect">
            <a:avLst/>
          </a:prstGeom>
          <a:noFill/>
        </p:spPr>
      </p:pic>
      <p:pic>
        <p:nvPicPr>
          <p:cNvPr id="1028" name="Picture 4" descr="C:\Users\acqu3219144\Desktop\Giornata salute mentale 2021\LOGO TORITTO.png"/>
          <p:cNvPicPr preferRelativeResize="0">
            <a:picLocks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949116" y="9011652"/>
            <a:ext cx="397041" cy="397042"/>
          </a:xfrm>
          <a:prstGeom prst="rect">
            <a:avLst/>
          </a:prstGeom>
          <a:noFill/>
        </p:spPr>
      </p:pic>
      <p:sp>
        <p:nvSpPr>
          <p:cNvPr id="79" name="Rettangolo 78"/>
          <p:cNvSpPr/>
          <p:nvPr/>
        </p:nvSpPr>
        <p:spPr>
          <a:xfrm>
            <a:off x="1305427" y="9408693"/>
            <a:ext cx="69181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Comune di </a:t>
            </a:r>
            <a:r>
              <a:rPr lang="it-IT" sz="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Santeramo</a:t>
            </a:r>
            <a:endParaRPr lang="it-IT" sz="8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0" name="Rettangolo 79"/>
          <p:cNvSpPr/>
          <p:nvPr/>
        </p:nvSpPr>
        <p:spPr>
          <a:xfrm>
            <a:off x="1806283" y="9408694"/>
            <a:ext cx="6842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Comune di </a:t>
            </a:r>
            <a:r>
              <a:rPr lang="it-IT" sz="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Toritto</a:t>
            </a:r>
            <a:endParaRPr lang="it-IT" sz="8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" name="Rettangolo 81"/>
          <p:cNvSpPr/>
          <p:nvPr/>
        </p:nvSpPr>
        <p:spPr>
          <a:xfrm>
            <a:off x="4409576" y="9287925"/>
            <a:ext cx="10527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A.T.S.M</a:t>
            </a:r>
            <a:r>
              <a:rPr lang="it-IT" sz="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“Speranza</a:t>
            </a:r>
            <a:r>
              <a:rPr lang="it-IT" sz="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 E</a:t>
            </a:r>
            <a:endParaRPr lang="it-IT" sz="8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“Piazza Grande”</a:t>
            </a:r>
            <a:endParaRPr lang="it-IT" sz="8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Rettangolo 82"/>
          <p:cNvSpPr/>
          <p:nvPr/>
        </p:nvSpPr>
        <p:spPr>
          <a:xfrm>
            <a:off x="5919538" y="9408694"/>
            <a:ext cx="7339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Proloco </a:t>
            </a:r>
            <a:r>
              <a:rPr lang="it-IT" sz="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Santeramo</a:t>
            </a:r>
            <a:r>
              <a:rPr lang="it-IT" sz="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sz="8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Rettangolo 83"/>
          <p:cNvSpPr/>
          <p:nvPr/>
        </p:nvSpPr>
        <p:spPr>
          <a:xfrm>
            <a:off x="5342022" y="9423067"/>
            <a:ext cx="63767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Proloco </a:t>
            </a:r>
            <a:r>
              <a:rPr lang="it-IT" sz="8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Toritto</a:t>
            </a:r>
            <a:endParaRPr lang="it-IT" sz="8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5" name="Picture 8" descr="C:\Users\acqu3219144\Downloads\icons8-calendario-48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32627" y="6360799"/>
            <a:ext cx="282248" cy="282248"/>
          </a:xfrm>
          <a:prstGeom prst="rect">
            <a:avLst/>
          </a:prstGeom>
          <a:noFill/>
        </p:spPr>
      </p:pic>
      <p:pic>
        <p:nvPicPr>
          <p:cNvPr id="86" name="Picture 8" descr="C:\Users\acqu3219144\Downloads\icons8-calendario-48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090710" y="6382570"/>
            <a:ext cx="282248" cy="282248"/>
          </a:xfrm>
          <a:prstGeom prst="rect">
            <a:avLst/>
          </a:prstGeom>
          <a:noFill/>
        </p:spPr>
      </p:pic>
      <p:pic>
        <p:nvPicPr>
          <p:cNvPr id="87" name="Picture 7" descr="C:\Users\acqu3219144\Downloads\icons8-pin-mappa-48.pn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186698" y="6385021"/>
            <a:ext cx="289646" cy="289646"/>
          </a:xfrm>
          <a:prstGeom prst="rect">
            <a:avLst/>
          </a:prstGeom>
          <a:noFill/>
        </p:spPr>
      </p:pic>
      <p:pic>
        <p:nvPicPr>
          <p:cNvPr id="88" name="Picture 7" descr="C:\Users\acqu3219144\Downloads\icons8-pin-mappa-48.pn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475408" y="6418043"/>
            <a:ext cx="289646" cy="289646"/>
          </a:xfrm>
          <a:prstGeom prst="rect">
            <a:avLst/>
          </a:prstGeom>
          <a:noFill/>
        </p:spPr>
      </p:pic>
      <p:pic>
        <p:nvPicPr>
          <p:cNvPr id="90" name="Picture 13" descr="C:\Users\acqu3219144\Downloads\icons8-bolle-di-schiuma-48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6984" y="1056122"/>
            <a:ext cx="1037113" cy="1037113"/>
          </a:xfrm>
          <a:prstGeom prst="rect">
            <a:avLst/>
          </a:prstGeom>
          <a:noFill/>
        </p:spPr>
      </p:pic>
      <p:pic>
        <p:nvPicPr>
          <p:cNvPr id="91" name="Picture 13" descr="C:\Users\acqu3219144\Downloads\icons8-bolle-di-schiuma-48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1824" y="1444727"/>
            <a:ext cx="1037113" cy="1037113"/>
          </a:xfrm>
          <a:prstGeom prst="rect">
            <a:avLst/>
          </a:prstGeom>
          <a:noFill/>
        </p:spPr>
      </p:pic>
      <p:pic>
        <p:nvPicPr>
          <p:cNvPr id="92" name="Picture 13" descr="C:\Users\acqu3219144\Downloads\icons8-bolle-di-schiuma-48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9031" y="2496265"/>
            <a:ext cx="666997" cy="666997"/>
          </a:xfrm>
          <a:prstGeom prst="rect">
            <a:avLst/>
          </a:prstGeom>
          <a:noFill/>
        </p:spPr>
      </p:pic>
      <p:sp>
        <p:nvSpPr>
          <p:cNvPr id="57" name="CasellaDiTesto 56"/>
          <p:cNvSpPr txBox="1"/>
          <p:nvPr/>
        </p:nvSpPr>
        <p:spPr>
          <a:xfrm>
            <a:off x="9072748" y="7018316"/>
            <a:ext cx="6472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58" name="Rettangolo 57"/>
          <p:cNvSpPr/>
          <p:nvPr/>
        </p:nvSpPr>
        <p:spPr>
          <a:xfrm>
            <a:off x="616499" y="9439900"/>
            <a:ext cx="103214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7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Comune di </a:t>
            </a:r>
          </a:p>
          <a:p>
            <a:pPr algn="ctr">
              <a:spcAft>
                <a:spcPts val="0"/>
              </a:spcAft>
            </a:pPr>
            <a:r>
              <a:rPr lang="it-IT" sz="7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Acquaviva</a:t>
            </a:r>
            <a:r>
              <a:rPr lang="it-IT" sz="7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it-IT" sz="7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it-IT" sz="7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delle </a:t>
            </a:r>
            <a:r>
              <a:rPr lang="it-IT" sz="7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Fonti </a:t>
            </a:r>
            <a:endParaRPr lang="it-IT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60" name="Connettore 1 59"/>
          <p:cNvCxnSpPr/>
          <p:nvPr/>
        </p:nvCxnSpPr>
        <p:spPr>
          <a:xfrm>
            <a:off x="144379" y="7086600"/>
            <a:ext cx="2057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1"/>
          <p:cNvCxnSpPr/>
          <p:nvPr/>
        </p:nvCxnSpPr>
        <p:spPr>
          <a:xfrm>
            <a:off x="2354179" y="7106653"/>
            <a:ext cx="2057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1 62"/>
          <p:cNvCxnSpPr/>
          <p:nvPr/>
        </p:nvCxnSpPr>
        <p:spPr>
          <a:xfrm>
            <a:off x="4483769" y="7106654"/>
            <a:ext cx="2205789" cy="40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112152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458</TotalTime>
  <Words>193</Words>
  <Application>Microsoft Office PowerPoint</Application>
  <PresentationFormat>A4 (21x29,7 cm)</PresentationFormat>
  <Paragraphs>51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acqu3219144</cp:lastModifiedBy>
  <cp:revision>51</cp:revision>
  <cp:lastPrinted>2019-06-11T13:22:30Z</cp:lastPrinted>
  <dcterms:created xsi:type="dcterms:W3CDTF">2018-01-13T10:53:54Z</dcterms:created>
  <dcterms:modified xsi:type="dcterms:W3CDTF">2021-09-30T11:09:56Z</dcterms:modified>
</cp:coreProperties>
</file>