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5"/>
  </p:notesMasterIdLst>
  <p:handoutMasterIdLst>
    <p:handoutMasterId r:id="rId16"/>
  </p:handoutMasterIdLst>
  <p:sldIdLst>
    <p:sldId id="391" r:id="rId2"/>
    <p:sldId id="458" r:id="rId3"/>
    <p:sldId id="457" r:id="rId4"/>
    <p:sldId id="456" r:id="rId5"/>
    <p:sldId id="451" r:id="rId6"/>
    <p:sldId id="455" r:id="rId7"/>
    <p:sldId id="461" r:id="rId8"/>
    <p:sldId id="463" r:id="rId9"/>
    <p:sldId id="449" r:id="rId10"/>
    <p:sldId id="448" r:id="rId11"/>
    <p:sldId id="447" r:id="rId12"/>
    <p:sldId id="459" r:id="rId13"/>
    <p:sldId id="288" r:id="rId1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A98"/>
    <a:srgbClr val="D477FD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10" autoAdjust="0"/>
  </p:normalViewPr>
  <p:slideViewPr>
    <p:cSldViewPr>
      <p:cViewPr>
        <p:scale>
          <a:sx n="59" d="100"/>
          <a:sy n="59" d="100"/>
        </p:scale>
        <p:origin x="-1963" y="-4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3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93FBE-9463-48C0-BB2B-9168480DA103}" type="datetimeFigureOut">
              <a:rPr lang="it-IT" smtClean="0"/>
              <a:t>27/09/2016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A7C28-9D17-41D0-A629-9390264EE4B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8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12D89-CF82-4156-B993-4F6FA056B0BE}" type="datetimeFigureOut">
              <a:rPr lang="it-IT" smtClean="0"/>
              <a:t>27/09/2016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4E3D4-62E6-4911-BBD5-86E95119DCE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106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EFDEDC-8603-4CBD-A89B-5513BC3D0F71}" type="slidenum">
              <a:rPr lang="it-IT"/>
              <a:pPr/>
              <a:t>1</a:t>
            </a:fld>
            <a:endParaRPr lang="it-IT" dirty="0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4550" y="882650"/>
            <a:ext cx="5800725" cy="435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9003" y="5513076"/>
            <a:ext cx="5995172" cy="522354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4E3D4-62E6-4911-BBD5-86E95119DCEB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3500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2A48C9-21D4-4DBB-8DB7-A930134E3EEF}" type="slidenum">
              <a:rPr lang="it-IT"/>
              <a:pPr/>
              <a:t>13</a:t>
            </a:fld>
            <a:endParaRPr lang="it-IT" dirty="0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44550" y="882650"/>
            <a:ext cx="5800725" cy="435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9003" y="5513076"/>
            <a:ext cx="5995172" cy="522354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6B7F-0030-4FA5-9DBE-B76318D43449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5902-3AAB-42B9-BDC0-BB0B0A78A95F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F164-51DD-4121-A024-B30F0EA3F546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3F4E8-44BF-428F-8BA8-C2893C954F10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D8C1-D9B7-4C85-8B5D-4CA5821C8C99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F164-51DD-4121-A024-B30F0EA3F546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7AB8-D69B-4548-B297-5BF3900A201E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F7DF-E745-48CD-B63E-9D4561222D68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F164-51DD-4121-A024-B30F0EA3F546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62C7-35C4-4E12-9B36-6DBEEA562FA8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67DDF-1124-46A6-BCD5-7FE5835D7988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C4F164-51DD-4121-A024-B30F0EA3F546}" type="datetime1">
              <a:rPr lang="it-IT" smtClean="0"/>
              <a:t>27/09/2016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2145DE-9C1E-4327-A68A-646E0E1519E1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855768" y="6453336"/>
            <a:ext cx="1828800" cy="365125"/>
          </a:xfrm>
        </p:spPr>
        <p:txBody>
          <a:bodyPr/>
          <a:lstStyle/>
          <a:p>
            <a:fld id="{032145DE-9C1E-4327-A68A-646E0E1519E1}" type="slidenum">
              <a:rPr lang="it-IT" smtClean="0"/>
              <a:t>1</a:t>
            </a:fld>
            <a:endParaRPr lang="it-IT" dirty="0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44450"/>
            <a:ext cx="9144000" cy="6597650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it-IT" dirty="0">
              <a:solidFill>
                <a:srgbClr val="21274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it-IT" dirty="0">
              <a:solidFill>
                <a:srgbClr val="212745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725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it-IT" dirty="0" smtClean="0">
              <a:solidFill>
                <a:srgbClr val="212745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725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it-IT" sz="2400" dirty="0" smtClean="0">
                <a:solidFill>
                  <a:srgbClr val="31489F"/>
                </a:solidFill>
              </a:rPr>
              <a:t>Fiera del Levante</a:t>
            </a:r>
          </a:p>
          <a:p>
            <a:pPr marL="0" indent="0" algn="ctr">
              <a:spcBef>
                <a:spcPts val="725"/>
              </a:spcBef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Bari 12 Settembre 2016</a:t>
            </a:r>
            <a:endParaRPr lang="it-IT" sz="2400" dirty="0">
              <a:solidFill>
                <a:srgbClr val="31489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it-IT" sz="2200" b="1" dirty="0" smtClean="0">
              <a:solidFill>
                <a:schemeClr val="accent1">
                  <a:lumMod val="75000"/>
                </a:schemeClr>
              </a:solidFill>
              <a:latin typeface="Times New Roman" pitchFamily="16" charset="0"/>
            </a:endParaRP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it-IT" sz="2200" b="1" dirty="0" smtClean="0">
              <a:solidFill>
                <a:schemeClr val="accent1">
                  <a:lumMod val="75000"/>
                </a:schemeClr>
              </a:solidFill>
              <a:latin typeface="Times New Roman" pitchFamily="16" charset="0"/>
            </a:endParaRP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6" charset="0"/>
              </a:rPr>
              <a:t>                                               </a:t>
            </a: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Times New Roman" pitchFamily="16" charset="0"/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Times New Roman" pitchFamily="16" charset="0"/>
              </a:rPr>
              <a:t>                    </a:t>
            </a:r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6" charset="0"/>
              </a:rPr>
              <a:t>FARMACI BIOSIMILARI</a:t>
            </a:r>
            <a:endParaRPr lang="it-IT" sz="4000" b="1" dirty="0">
              <a:solidFill>
                <a:schemeClr val="accent1">
                  <a:lumMod val="75000"/>
                </a:schemeClr>
              </a:solidFill>
              <a:latin typeface="Times New Roman" pitchFamily="16" charset="0"/>
            </a:endParaRP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it-IT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6" charset="0"/>
            </a:endParaRP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it-IT" sz="2000" b="1" i="1" dirty="0">
              <a:solidFill>
                <a:schemeClr val="accent1">
                  <a:lumMod val="75000"/>
                </a:schemeClr>
              </a:solidFill>
              <a:latin typeface="Times New Roman" pitchFamily="16" charset="0"/>
            </a:endParaRP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it-IT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6" charset="0"/>
            </a:endParaRP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it-IT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6" charset="0"/>
            </a:endParaRP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it-IT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6" charset="0"/>
              </a:rPr>
              <a:t>Dr Ermanno Mastandrea</a:t>
            </a:r>
          </a:p>
          <a:p>
            <a:pPr marL="0" indent="0">
              <a:lnSpc>
                <a:spcPct val="100000"/>
              </a:lnSpc>
              <a:spcBef>
                <a:spcPts val="488"/>
              </a:spcBef>
              <a:spcAft>
                <a:spcPts val="300"/>
              </a:spcAft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it-IT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6" charset="0"/>
              </a:rPr>
              <a:t>Direttore Dipartimento  Farmaceutico  ASL FG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302073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25"/>
              </a:spcBef>
              <a:spcAft>
                <a:spcPts val="30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it-I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LE NUOVE POLITICHE DEL GOVERNO FARMACEUTICO TRA APPROPRIATEZZA, ADERENZA E SPRECHI</a:t>
            </a: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987824" y="1009959"/>
            <a:ext cx="3566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/>
            <a:r>
              <a:rPr lang="it-IT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26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10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368300"/>
            <a:ext cx="7416800" cy="612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251520" y="188641"/>
            <a:ext cx="8712968" cy="576063"/>
          </a:xfrm>
        </p:spPr>
        <p:txBody>
          <a:bodyPr>
            <a:normAutofit/>
          </a:bodyPr>
          <a:lstStyle/>
          <a:p>
            <a:r>
              <a:rPr lang="it-IT" dirty="0" smtClean="0"/>
              <a:t>Consumo e spesa per biosimilari  nelle regioni italiane – anno 2015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11</a:t>
            </a:fld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0688"/>
            <a:ext cx="9144000" cy="55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3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323528" y="1700809"/>
            <a:ext cx="8568952" cy="4464496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- </a:t>
            </a:r>
            <a:r>
              <a:rPr lang="it-IT" sz="1800" dirty="0" smtClean="0"/>
              <a:t>Al fini di garantire le terapie ad alto costo, per i pazienti sottoposti a nuovo trattamento «naive» fermo restando che la scelta prescrittiva e affidata al medico prescrittore, il farmaco biosimilare, laddove costituisca un reale vantaggio economico è da preferire al biologico originatore;</a:t>
            </a:r>
          </a:p>
          <a:p>
            <a:r>
              <a:rPr lang="it-IT" sz="1800" dirty="0" smtClean="0"/>
              <a:t>- Potrà essere avviata una nuova terapia con originatore in caso di nota e documentata inadeguata risposta clinica del paziente, in termini di tollerabilità e/o efficacia a precedente trattamento con biosimilare, prezzo al pubblico dell’originator uguale o inferiore a quello del suo biosimilare;</a:t>
            </a:r>
          </a:p>
          <a:p>
            <a:r>
              <a:rPr lang="it-IT" sz="1800" dirty="0" smtClean="0"/>
              <a:t>- Qualora il medico prescrittore non ritenga di poter utilizzare sui pazienti naive il farmaco biosimilare o biologico originatore al costo terapia più basso rispetto al costo terapia di un altro farmaco biosimilare o biologico originatore, è tenuto a motivare la scelta terapeutica compilando l’apposita scheda aggiuntiva del Piano Terapeutico disponibile sul Sistema Informativo Edotto a partire dal 03/03/2014;</a:t>
            </a:r>
          </a:p>
          <a:p>
            <a:r>
              <a:rPr lang="it-IT" sz="1800" dirty="0" smtClean="0"/>
              <a:t>- Sono tenuti al controllo dei Piani Terapeutici per i pazienti naive per i farmaci di che trattasi, le farmacie ospedaliere e i servizi farmaceutici delle ASL;</a:t>
            </a:r>
          </a:p>
          <a:p>
            <a:r>
              <a:rPr lang="it-IT" sz="1800" dirty="0" smtClean="0"/>
              <a:t>- I medici prescrittori che risulteranno essere inadempienti alle disposizioni impartite con il presente provvedimento, saranno chiamati al rimborso della prescrizione.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12</a:t>
            </a:fld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856983" cy="1080120"/>
          </a:xfrm>
        </p:spPr>
        <p:txBody>
          <a:bodyPr/>
          <a:lstStyle/>
          <a:p>
            <a:pPr algn="ctr"/>
            <a:r>
              <a:rPr lang="it-IT" sz="2400" dirty="0" smtClean="0"/>
              <a:t>DGR Regione Puglia N° 216/2014</a:t>
            </a:r>
            <a:br>
              <a:rPr lang="it-IT" sz="2400" dirty="0" smtClean="0"/>
            </a:br>
            <a:r>
              <a:rPr lang="it-IT" sz="2000" dirty="0" smtClean="0"/>
              <a:t>Interventi in materia farmaceutica ai fini del contenimento della spesa e della appropriatezza prescrittiva dei farmaci biotecnologici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364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7504" y="44624"/>
            <a:ext cx="9145016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7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</a:t>
            </a:r>
            <a:endParaRPr lang="it-IT" sz="57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7855768" y="6520259"/>
            <a:ext cx="1828800" cy="365125"/>
          </a:xfrm>
        </p:spPr>
        <p:txBody>
          <a:bodyPr/>
          <a:lstStyle/>
          <a:p>
            <a:fld id="{032145DE-9C1E-4327-A68A-646E0E1519E1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83418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2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48680"/>
            <a:ext cx="806489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3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3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76672"/>
            <a:ext cx="856895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4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76672"/>
            <a:ext cx="8496944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96944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La garanzia </a:t>
            </a:r>
            <a:r>
              <a:rPr lang="it-IT" dirty="0" smtClean="0"/>
              <a:t>della qualità, efficacia e sicurezza </a:t>
            </a:r>
            <a:r>
              <a:rPr lang="it-IT" dirty="0"/>
              <a:t>dei farmaci </a:t>
            </a:r>
            <a:r>
              <a:rPr lang="it-IT" dirty="0" smtClean="0"/>
              <a:t>biosimilari</a:t>
            </a:r>
            <a:r>
              <a:rPr lang="it-IT" dirty="0"/>
              <a:t> </a:t>
            </a:r>
            <a:r>
              <a:rPr lang="it-IT" dirty="0" smtClean="0"/>
              <a:t>comparata con i farmaci biologici originatori per i quali sia scaduta la copertura brevettuale, </a:t>
            </a:r>
            <a:r>
              <a:rPr lang="it-IT" dirty="0"/>
              <a:t>risiede nella procedura di registrazione ed autorizzazione alla immissione in commercio che è la stessa per tutti farmaci biologici. La procedura di registrazione  è  centralizzata  a  livello  europeo  ed  è  vincolante  per  ogni  Stato  membro:  l’EMA  (Agenzia Europea  dei  Medicinali)  attraverso  il  Comitato  per  i  Prodotti Medicinali  ad uso  umano  (CHMP)  rilascia l'autorizzazione all'immissione  in  commercio dopo  aver  valutato  informazioni  generali,  materie  prime (principio attivo ed eccipienti), processo di produzione, controlli di qualità, caratterizzazione e controllo della sostanza attiva ed i risultati degli studi clinici di fase I e III</a:t>
            </a:r>
            <a:r>
              <a:rPr lang="it-IT" dirty="0" smtClean="0"/>
              <a:t>. L’esercizio di comparabilità è basato, quindi,  su un robusto confronto “testa a testa” tra il biosimilare e il medicinale di riferimento secondo specifici standard di qualità, sicurezza ed efficacia, avendo definito a priori le differenze ritenute accettabili in quanto non clinicamente rilevanti.</a:t>
            </a:r>
            <a:endParaRPr lang="it-IT" dirty="0"/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5</a:t>
            </a:fld>
            <a:endParaRPr lang="it-IT" dirty="0"/>
          </a:p>
        </p:txBody>
      </p:sp>
      <p:sp>
        <p:nvSpPr>
          <p:cNvPr id="9" name="Titolo 8"/>
          <p:cNvSpPr txBox="1">
            <a:spLocks noGrp="1"/>
          </p:cNvSpPr>
          <p:nvPr>
            <p:ph type="ctrTitle"/>
          </p:nvPr>
        </p:nvSpPr>
        <p:spPr>
          <a:xfrm>
            <a:off x="685800" y="506152"/>
            <a:ext cx="79906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 smtClean="0"/>
              <a:t>La garanzia del processo regolatorio dell’EMA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41694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6</a:t>
            </a:fld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04664"/>
            <a:ext cx="8784976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928991" cy="4536503"/>
          </a:xfrm>
        </p:spPr>
        <p:txBody>
          <a:bodyPr>
            <a:normAutofit/>
          </a:bodyPr>
          <a:lstStyle/>
          <a:p>
            <a:r>
              <a:rPr lang="it-IT" sz="1800" dirty="0" smtClean="0"/>
              <a:t>-  La </a:t>
            </a:r>
            <a:r>
              <a:rPr lang="it-IT" sz="1800" dirty="0"/>
              <a:t>normativa europea e quella nazionale hanno chiarito che i </a:t>
            </a:r>
            <a:r>
              <a:rPr lang="it-IT" sz="1800" dirty="0" smtClean="0"/>
              <a:t>medicinali biologici </a:t>
            </a:r>
            <a:r>
              <a:rPr lang="it-IT" sz="1800" dirty="0"/>
              <a:t>e i biosimilari non possono essere considerati alla stregua </a:t>
            </a:r>
            <a:r>
              <a:rPr lang="it-IT" sz="1800" dirty="0" smtClean="0"/>
              <a:t>dei prodotti </a:t>
            </a:r>
            <a:r>
              <a:rPr lang="it-IT" sz="1800" dirty="0"/>
              <a:t>generici, </a:t>
            </a:r>
            <a:r>
              <a:rPr lang="it-IT" sz="1800" dirty="0" smtClean="0"/>
              <a:t>escludendone </a:t>
            </a:r>
            <a:r>
              <a:rPr lang="it-IT" sz="1800" dirty="0"/>
              <a:t>quindi la vicendevole </a:t>
            </a:r>
            <a:r>
              <a:rPr lang="it-IT" sz="1800" dirty="0" smtClean="0"/>
              <a:t>sostituibilità terapeutica</a:t>
            </a:r>
            <a:r>
              <a:rPr lang="it-IT" sz="1800" dirty="0"/>
              <a:t>.</a:t>
            </a:r>
          </a:p>
          <a:p>
            <a:r>
              <a:rPr lang="it-IT" sz="1800" dirty="0" smtClean="0"/>
              <a:t>-   I </a:t>
            </a:r>
            <a:r>
              <a:rPr lang="it-IT" sz="1800" dirty="0"/>
              <a:t>medicinali biologici di riferimento e i biosimilari sono medicinali </a:t>
            </a:r>
            <a:r>
              <a:rPr lang="it-IT" sz="1800" dirty="0" smtClean="0"/>
              <a:t>simili ma </a:t>
            </a:r>
            <a:r>
              <a:rPr lang="it-IT" sz="1800" dirty="0"/>
              <a:t>non identici, pertanto</a:t>
            </a:r>
            <a:r>
              <a:rPr lang="it-IT" sz="1800" dirty="0" smtClean="0"/>
              <a:t>: </a:t>
            </a:r>
            <a:r>
              <a:rPr lang="it-IT" sz="1800" dirty="0"/>
              <a:t>i prodotti biosimilari disponibili in Italia sono attualmente </a:t>
            </a:r>
            <a:r>
              <a:rPr lang="it-IT" sz="1800" dirty="0" smtClean="0"/>
              <a:t>esclusi dalle </a:t>
            </a:r>
            <a:r>
              <a:rPr lang="it-IT" sz="1800" dirty="0"/>
              <a:t>liste di trasparenza che consentono la sostituibilità </a:t>
            </a:r>
            <a:r>
              <a:rPr lang="it-IT" sz="1800" dirty="0" smtClean="0"/>
              <a:t>tra prodotti </a:t>
            </a:r>
            <a:r>
              <a:rPr lang="it-IT" sz="1800" dirty="0"/>
              <a:t>equivalenti;</a:t>
            </a:r>
          </a:p>
          <a:p>
            <a:r>
              <a:rPr lang="it-IT" sz="1800" dirty="0" smtClean="0"/>
              <a:t>-   la </a:t>
            </a:r>
            <a:r>
              <a:rPr lang="it-IT" sz="1800" dirty="0"/>
              <a:t>scelta di trattamento di un paziente con un farmaco biologico </a:t>
            </a:r>
            <a:r>
              <a:rPr lang="it-IT" sz="1800" dirty="0" smtClean="0"/>
              <a:t>o con </a:t>
            </a:r>
            <a:r>
              <a:rPr lang="it-IT" sz="1800" dirty="0"/>
              <a:t>un </a:t>
            </a:r>
            <a:r>
              <a:rPr lang="it-IT" sz="1800" dirty="0" smtClean="0"/>
              <a:t>  biosimilare </a:t>
            </a:r>
            <a:r>
              <a:rPr lang="it-IT" sz="1800" dirty="0"/>
              <a:t>è una decisione clinica affidata al medico;</a:t>
            </a:r>
          </a:p>
          <a:p>
            <a:r>
              <a:rPr lang="it-IT" sz="1800" dirty="0" smtClean="0"/>
              <a:t>-   i </a:t>
            </a:r>
            <a:r>
              <a:rPr lang="it-IT" sz="1800" dirty="0"/>
              <a:t>biosimilari costituiscono opzioni terapeutiche aggiuntive </a:t>
            </a:r>
            <a:r>
              <a:rPr lang="it-IT" sz="1800" dirty="0" smtClean="0"/>
              <a:t>da preferire</a:t>
            </a:r>
            <a:r>
              <a:rPr lang="it-IT" sz="1800" dirty="0"/>
              <a:t>, laddove costituiscano anche un vantaggio economico</a:t>
            </a:r>
            <a:r>
              <a:rPr lang="it-IT" sz="1800" dirty="0" smtClean="0"/>
              <a:t>, per </a:t>
            </a:r>
            <a:r>
              <a:rPr lang="it-IT" sz="1800" dirty="0"/>
              <a:t>il trattamento dei pazienti naïve.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7</a:t>
            </a:fld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576064"/>
          </a:xfrm>
        </p:spPr>
        <p:txBody>
          <a:bodyPr/>
          <a:lstStyle/>
          <a:p>
            <a:pPr algn="ctr"/>
            <a:r>
              <a:rPr lang="it-IT" sz="3200" dirty="0"/>
              <a:t>Sostituibilità</a:t>
            </a:r>
          </a:p>
        </p:txBody>
      </p:sp>
    </p:spTree>
    <p:extLst>
      <p:ext uri="{BB962C8B-B14F-4D97-AF65-F5344CB8AC3E}">
        <p14:creationId xmlns:p14="http://schemas.microsoft.com/office/powerpoint/2010/main" val="291801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8</a:t>
            </a:fld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296144"/>
          </a:xfrm>
        </p:spPr>
        <p:txBody>
          <a:bodyPr/>
          <a:lstStyle/>
          <a:p>
            <a:pPr algn="ctr"/>
            <a:r>
              <a:rPr lang="it-IT" sz="3200" b="0" dirty="0"/>
              <a:t>Opportunità dei Biosimilari</a:t>
            </a: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04056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L’introduzione di biosimilari nei sistemi sanitari UE favorisce un </a:t>
            </a:r>
            <a:r>
              <a:rPr lang="it-IT" dirty="0" smtClean="0"/>
              <a:t>maggiore accesso </a:t>
            </a:r>
            <a:r>
              <a:rPr lang="it-IT" dirty="0"/>
              <a:t>alla cura ai pazienti, offrendo un'occasione unica per gestire i </a:t>
            </a:r>
            <a:r>
              <a:rPr lang="it-IT" dirty="0" smtClean="0"/>
              <a:t>costi crescenti </a:t>
            </a:r>
            <a:r>
              <a:rPr lang="it-IT" dirty="0"/>
              <a:t>delle terapie, e di quelle biologiche in particolare.</a:t>
            </a:r>
          </a:p>
          <a:p>
            <a:endParaRPr lang="it-IT" dirty="0" smtClean="0"/>
          </a:p>
          <a:p>
            <a:r>
              <a:rPr lang="it-IT" dirty="0" smtClean="0"/>
              <a:t></a:t>
            </a:r>
            <a:r>
              <a:rPr lang="it-IT" dirty="0"/>
              <a:t>Il ruolo dei biosimilari non è paragonabile a quello dei generici, anche </a:t>
            </a:r>
            <a:r>
              <a:rPr lang="it-IT" dirty="0" smtClean="0"/>
              <a:t>in termini </a:t>
            </a:r>
            <a:r>
              <a:rPr lang="it-IT" dirty="0"/>
              <a:t>di </a:t>
            </a:r>
            <a:r>
              <a:rPr lang="it-IT" dirty="0" smtClean="0"/>
              <a:t>risparmi </a:t>
            </a:r>
            <a:r>
              <a:rPr lang="it-IT" dirty="0"/>
              <a:t>generabili (20%-30% del biosimilare vs 40-70% </a:t>
            </a:r>
            <a:r>
              <a:rPr lang="it-IT" dirty="0" smtClean="0"/>
              <a:t>dei generici</a:t>
            </a:r>
            <a:r>
              <a:rPr lang="it-IT" dirty="0"/>
              <a:t>).</a:t>
            </a:r>
          </a:p>
          <a:p>
            <a:endParaRPr lang="it-IT" dirty="0" smtClean="0"/>
          </a:p>
          <a:p>
            <a:r>
              <a:rPr lang="it-IT" dirty="0" smtClean="0"/>
              <a:t></a:t>
            </a:r>
            <a:r>
              <a:rPr lang="it-IT" dirty="0"/>
              <a:t>Tali differenze sono imputabili ai costi elevati di produzione, </a:t>
            </a:r>
            <a:r>
              <a:rPr lang="it-IT" dirty="0" smtClean="0"/>
              <a:t>sostituzione automatica </a:t>
            </a:r>
            <a:r>
              <a:rPr lang="it-IT" dirty="0"/>
              <a:t>non ammessa e ritardi di entrata in commercio derivanti </a:t>
            </a:r>
            <a:r>
              <a:rPr lang="it-IT" dirty="0" smtClean="0"/>
              <a:t>da attività </a:t>
            </a:r>
            <a:r>
              <a:rPr lang="it-IT" dirty="0"/>
              <a:t>legale di tutela della proprietà intellettuale.</a:t>
            </a:r>
          </a:p>
          <a:p>
            <a:endParaRPr lang="it-IT" dirty="0" smtClean="0"/>
          </a:p>
          <a:p>
            <a:r>
              <a:rPr lang="it-IT" dirty="0" smtClean="0"/>
              <a:t> </a:t>
            </a:r>
            <a:r>
              <a:rPr lang="it-IT" dirty="0"/>
              <a:t>Lo sviluppo di una concorrenza del mercato derivante </a:t>
            </a:r>
            <a:r>
              <a:rPr lang="it-IT" dirty="0" smtClean="0"/>
              <a:t>dall’introduzione anche </a:t>
            </a:r>
            <a:r>
              <a:rPr lang="it-IT" dirty="0"/>
              <a:t>di un piccolo numero di biosimilari ad alto impatto di spesa </a:t>
            </a:r>
            <a:r>
              <a:rPr lang="it-IT" dirty="0" smtClean="0"/>
              <a:t>e consumo </a:t>
            </a:r>
            <a:r>
              <a:rPr lang="it-IT" dirty="0"/>
              <a:t>garantirà una riduzione dei costi sanitari ed un risparmio </a:t>
            </a:r>
            <a:r>
              <a:rPr lang="it-IT" dirty="0" smtClean="0"/>
              <a:t>di diversi </a:t>
            </a:r>
            <a:r>
              <a:rPr lang="it-IT" dirty="0"/>
              <a:t>milioni di €/anno, ampliando il numero di pazienti trattabili a </a:t>
            </a:r>
            <a:r>
              <a:rPr lang="it-IT" dirty="0" smtClean="0"/>
              <a:t>parità di </a:t>
            </a:r>
            <a:r>
              <a:rPr lang="it-IT" dirty="0"/>
              <a:t>budget e finanziare altri trattamenti stimolando l’innovazione.</a:t>
            </a:r>
          </a:p>
        </p:txBody>
      </p:sp>
    </p:spTree>
    <p:extLst>
      <p:ext uri="{BB962C8B-B14F-4D97-AF65-F5344CB8AC3E}">
        <p14:creationId xmlns:p14="http://schemas.microsoft.com/office/powerpoint/2010/main" val="31104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79512" y="188641"/>
            <a:ext cx="8784976" cy="648071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Brevetti di farmaci biotecnologici scaduti e in scadenza</a:t>
            </a:r>
            <a:endParaRPr lang="it-IT" sz="24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45DE-9C1E-4327-A68A-646E0E1519E1}" type="slidenum">
              <a:rPr lang="it-IT" smtClean="0"/>
              <a:t>9</a:t>
            </a:fld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908720"/>
            <a:ext cx="8001000" cy="528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7322</TotalTime>
  <Words>749</Words>
  <Application>Microsoft Office PowerPoint</Application>
  <PresentationFormat>Presentazione su schermo (4:3)</PresentationFormat>
  <Paragraphs>59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Elica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garanzia del processo regolatorio dell’EMA</vt:lpstr>
      <vt:lpstr>Presentazione standard di PowerPoint</vt:lpstr>
      <vt:lpstr>Sostituibilità</vt:lpstr>
      <vt:lpstr>Opportunità dei Biosimilari</vt:lpstr>
      <vt:lpstr>Presentazione standard di PowerPoint</vt:lpstr>
      <vt:lpstr>Presentazione standard di PowerPoint</vt:lpstr>
      <vt:lpstr>Presentazione standard di PowerPoint</vt:lpstr>
      <vt:lpstr>DGR Regione Puglia N° 216/2014 Interventi in materia farmaceutica ai fini del contenimento della spesa e della appropriatezza prescrittiva dei farmaci biotecnologici 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Pellegrino</dc:creator>
  <cp:lastModifiedBy>Anna Rachele Cristino</cp:lastModifiedBy>
  <cp:revision>342</cp:revision>
  <cp:lastPrinted>2015-11-19T09:20:16Z</cp:lastPrinted>
  <dcterms:created xsi:type="dcterms:W3CDTF">2015-10-27T08:24:14Z</dcterms:created>
  <dcterms:modified xsi:type="dcterms:W3CDTF">2016-09-27T07:49:04Z</dcterms:modified>
</cp:coreProperties>
</file>