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69" r:id="rId3"/>
    <p:sldId id="270" r:id="rId4"/>
    <p:sldId id="278" r:id="rId5"/>
    <p:sldId id="281" r:id="rId6"/>
    <p:sldId id="272" r:id="rId7"/>
    <p:sldId id="310" r:id="rId8"/>
    <p:sldId id="290" r:id="rId9"/>
    <p:sldId id="292" r:id="rId10"/>
    <p:sldId id="332" r:id="rId11"/>
    <p:sldId id="294" r:id="rId12"/>
    <p:sldId id="321" r:id="rId13"/>
    <p:sldId id="293" r:id="rId14"/>
    <p:sldId id="322" r:id="rId15"/>
    <p:sldId id="295" r:id="rId16"/>
    <p:sldId id="297" r:id="rId17"/>
    <p:sldId id="302" r:id="rId18"/>
    <p:sldId id="306" r:id="rId19"/>
    <p:sldId id="282" r:id="rId20"/>
    <p:sldId id="283" r:id="rId21"/>
    <p:sldId id="285" r:id="rId22"/>
    <p:sldId id="284" r:id="rId23"/>
    <p:sldId id="287" r:id="rId24"/>
    <p:sldId id="288" r:id="rId25"/>
    <p:sldId id="333" r:id="rId26"/>
    <p:sldId id="334" r:id="rId27"/>
    <p:sldId id="311" r:id="rId28"/>
    <p:sldId id="312" r:id="rId29"/>
    <p:sldId id="316" r:id="rId30"/>
    <p:sldId id="317" r:id="rId31"/>
    <p:sldId id="324" r:id="rId32"/>
    <p:sldId id="325" r:id="rId33"/>
    <p:sldId id="326" r:id="rId34"/>
    <p:sldId id="328" r:id="rId35"/>
    <p:sldId id="329" r:id="rId36"/>
    <p:sldId id="320" r:id="rId37"/>
    <p:sldId id="319" r:id="rId38"/>
    <p:sldId id="307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1F1CD8F-EEAD-4589-AE12-7E1A1C4AE154}">
          <p14:sldIdLst>
            <p14:sldId id="257"/>
            <p14:sldId id="269"/>
            <p14:sldId id="270"/>
          </p14:sldIdLst>
        </p14:section>
        <p14:section name="Sezione senza titolo" id="{0EB028FC-08D6-4F48-AE12-65CE5BD854A9}">
          <p14:sldIdLst>
            <p14:sldId id="278"/>
            <p14:sldId id="281"/>
            <p14:sldId id="272"/>
            <p14:sldId id="310"/>
            <p14:sldId id="290"/>
            <p14:sldId id="292"/>
            <p14:sldId id="332"/>
            <p14:sldId id="294"/>
            <p14:sldId id="321"/>
            <p14:sldId id="293"/>
            <p14:sldId id="322"/>
            <p14:sldId id="295"/>
            <p14:sldId id="297"/>
            <p14:sldId id="302"/>
            <p14:sldId id="306"/>
            <p14:sldId id="282"/>
            <p14:sldId id="283"/>
            <p14:sldId id="285"/>
            <p14:sldId id="284"/>
            <p14:sldId id="287"/>
            <p14:sldId id="288"/>
            <p14:sldId id="333"/>
            <p14:sldId id="334"/>
            <p14:sldId id="311"/>
            <p14:sldId id="312"/>
            <p14:sldId id="316"/>
            <p14:sldId id="317"/>
            <p14:sldId id="324"/>
            <p14:sldId id="325"/>
            <p14:sldId id="326"/>
            <p14:sldId id="328"/>
            <p14:sldId id="329"/>
            <p14:sldId id="320"/>
            <p14:sldId id="319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72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Condivisione\DATABASE%20TERAPIE\DATABASE%20TERAPIE%202015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81178053677866E-2"/>
          <c:y val="5.1400554097404488E-2"/>
          <c:w val="0.67441859487190259"/>
          <c:h val="0.6852158063575386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'[DATABASE TERAPIE 2015.xls]grafici 2015'!$C$63:$F$63</c:f>
              <c:strCache>
                <c:ptCount val="4"/>
                <c:pt idx="0">
                  <c:v>NUMERO
SCHEDULE 2014 </c:v>
                </c:pt>
                <c:pt idx="1">
                  <c:v>NUMERO
SCHEDULE 2015 </c:v>
                </c:pt>
                <c:pt idx="2">
                  <c:v>TOT ALLESTIMENTI 2014 </c:v>
                </c:pt>
                <c:pt idx="3">
                  <c:v>TOT ALLESTIMENTI 2015 </c:v>
                </c:pt>
              </c:strCache>
            </c:strRef>
          </c:cat>
          <c:val>
            <c:numRef>
              <c:f>'[DATABASE TERAPIE 2015.xls]grafici 2015'!$C$64:$F$64</c:f>
              <c:numCache>
                <c:formatCode>General</c:formatCode>
                <c:ptCount val="4"/>
                <c:pt idx="0">
                  <c:v>12134</c:v>
                </c:pt>
                <c:pt idx="1">
                  <c:v>16760</c:v>
                </c:pt>
                <c:pt idx="2">
                  <c:v>19430</c:v>
                </c:pt>
                <c:pt idx="3">
                  <c:v>27047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701184"/>
        <c:axId val="47456640"/>
        <c:axId val="0"/>
      </c:bar3DChart>
      <c:catAx>
        <c:axId val="4670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47456640"/>
        <c:crosses val="autoZero"/>
        <c:auto val="1"/>
        <c:lblAlgn val="ctr"/>
        <c:lblOffset val="100"/>
        <c:noMultiLvlLbl val="0"/>
      </c:catAx>
      <c:valAx>
        <c:axId val="4745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46701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(Foglio1!$E$2,Foglio1!$I$2,Foglio1!$M$2)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(Foglio1!$G$2,Foglio1!$K$2,Foglio1!$O$2)</c:f>
              <c:numCache>
                <c:formatCode>0</c:formatCode>
                <c:ptCount val="3"/>
                <c:pt idx="0">
                  <c:v>66.910000000000025</c:v>
                </c:pt>
                <c:pt idx="1">
                  <c:v>78.36</c:v>
                </c:pt>
                <c:pt idx="2">
                  <c:v>74.95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20832"/>
        <c:axId val="70522368"/>
      </c:barChart>
      <c:catAx>
        <c:axId val="7052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522368"/>
        <c:crosses val="autoZero"/>
        <c:auto val="1"/>
        <c:lblAlgn val="ctr"/>
        <c:lblOffset val="100"/>
        <c:noMultiLvlLbl val="0"/>
      </c:catAx>
      <c:valAx>
        <c:axId val="70522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trattati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7052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(Foglio1!$E$2,Foglio1!$I$2,Foglio1!$M$2)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(Foglio1!$G$3,Foglio1!$K$3,Foglio1!$O$3)</c:f>
              <c:numCache>
                <c:formatCode>0</c:formatCode>
                <c:ptCount val="3"/>
                <c:pt idx="0">
                  <c:v>44.1</c:v>
                </c:pt>
                <c:pt idx="1">
                  <c:v>53.1</c:v>
                </c:pt>
                <c:pt idx="2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65888"/>
        <c:axId val="70567424"/>
      </c:barChart>
      <c:catAx>
        <c:axId val="7056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567424"/>
        <c:crosses val="autoZero"/>
        <c:auto val="1"/>
        <c:lblAlgn val="ctr"/>
        <c:lblOffset val="100"/>
        <c:noMultiLvlLbl val="0"/>
      </c:catAx>
      <c:valAx>
        <c:axId val="70567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trattati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7056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0.51818</cdr:x>
      <cdr:y>0</cdr:y>
    </cdr:from>
    <cdr:to>
      <cdr:x>0.54318</cdr:x>
      <cdr:y>0.05069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657600" y="-128336"/>
          <a:ext cx="176464" cy="176463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rgbClr val="BBE0E3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Trebuchet MS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Trebuchet MS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Trebuchet MS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0.81591</cdr:x>
      <cdr:y>0.13825</cdr:y>
    </cdr:from>
    <cdr:to>
      <cdr:x>0.84091</cdr:x>
      <cdr:y>0.18894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5759116" y="481263"/>
          <a:ext cx="176464" cy="176463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rgbClr val="BBE0E3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Trebuchet MS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Trebuchet MS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Trebuchet MS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Trebuchet MS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0.51683</cdr:x>
      <cdr:y>0.00455</cdr:y>
    </cdr:from>
    <cdr:to>
      <cdr:x>0.54327</cdr:x>
      <cdr:y>0.05668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3449052" y="16042"/>
          <a:ext cx="176464" cy="183782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rgbClr val="BBE0E3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Trebuchet MS"/>
            </a:defRPr>
          </a:lvl1pPr>
          <a:lvl2pPr marL="457200" indent="0">
            <a:defRPr sz="1100">
              <a:solidFill>
                <a:srgbClr val="FFFFFF"/>
              </a:solidFill>
              <a:latin typeface="Trebuchet MS"/>
            </a:defRPr>
          </a:lvl2pPr>
          <a:lvl3pPr marL="914400" indent="0">
            <a:defRPr sz="1100">
              <a:solidFill>
                <a:srgbClr val="FFFFFF"/>
              </a:solidFill>
              <a:latin typeface="Trebuchet MS"/>
            </a:defRPr>
          </a:lvl3pPr>
          <a:lvl4pPr marL="1371600" indent="0">
            <a:defRPr sz="1100">
              <a:solidFill>
                <a:srgbClr val="FFFFFF"/>
              </a:solidFill>
              <a:latin typeface="Trebuchet MS"/>
            </a:defRPr>
          </a:lvl4pPr>
          <a:lvl5pPr marL="1828800" indent="0">
            <a:defRPr sz="1100">
              <a:solidFill>
                <a:srgbClr val="FFFFFF"/>
              </a:solidFill>
              <a:latin typeface="Trebuchet MS"/>
            </a:defRPr>
          </a:lvl5pPr>
          <a:lvl6pPr marL="2286000" indent="0">
            <a:defRPr sz="1100">
              <a:solidFill>
                <a:srgbClr val="FFFFFF"/>
              </a:solidFill>
              <a:latin typeface="Trebuchet MS"/>
            </a:defRPr>
          </a:lvl6pPr>
          <a:lvl7pPr marL="2743200" indent="0">
            <a:defRPr sz="1100">
              <a:solidFill>
                <a:srgbClr val="FFFFFF"/>
              </a:solidFill>
              <a:latin typeface="Trebuchet MS"/>
            </a:defRPr>
          </a:lvl7pPr>
          <a:lvl8pPr marL="3200400" indent="0">
            <a:defRPr sz="1100">
              <a:solidFill>
                <a:srgbClr val="FFFFFF"/>
              </a:solidFill>
              <a:latin typeface="Trebuchet MS"/>
            </a:defRPr>
          </a:lvl8pPr>
          <a:lvl9pPr marL="3657600" indent="0">
            <a:defRPr sz="1100">
              <a:solidFill>
                <a:srgbClr val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0.82212</cdr:x>
      <cdr:y>0.02275</cdr:y>
    </cdr:from>
    <cdr:to>
      <cdr:x>0.84856</cdr:x>
      <cdr:y>0.07489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5486399" y="80211"/>
          <a:ext cx="176464" cy="183782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rgbClr val="BBE0E3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Trebuchet MS"/>
            </a:defRPr>
          </a:lvl1pPr>
          <a:lvl2pPr marL="457200" indent="0">
            <a:defRPr sz="1100">
              <a:solidFill>
                <a:srgbClr val="FFFFFF"/>
              </a:solidFill>
              <a:latin typeface="Trebuchet MS"/>
            </a:defRPr>
          </a:lvl2pPr>
          <a:lvl3pPr marL="914400" indent="0">
            <a:defRPr sz="1100">
              <a:solidFill>
                <a:srgbClr val="FFFFFF"/>
              </a:solidFill>
              <a:latin typeface="Trebuchet MS"/>
            </a:defRPr>
          </a:lvl3pPr>
          <a:lvl4pPr marL="1371600" indent="0">
            <a:defRPr sz="1100">
              <a:solidFill>
                <a:srgbClr val="FFFFFF"/>
              </a:solidFill>
              <a:latin typeface="Trebuchet MS"/>
            </a:defRPr>
          </a:lvl4pPr>
          <a:lvl5pPr marL="1828800" indent="0">
            <a:defRPr sz="1100">
              <a:solidFill>
                <a:srgbClr val="FFFFFF"/>
              </a:solidFill>
              <a:latin typeface="Trebuchet MS"/>
            </a:defRPr>
          </a:lvl5pPr>
          <a:lvl6pPr marL="2286000" indent="0">
            <a:defRPr sz="1100">
              <a:solidFill>
                <a:srgbClr val="FFFFFF"/>
              </a:solidFill>
              <a:latin typeface="Trebuchet MS"/>
            </a:defRPr>
          </a:lvl6pPr>
          <a:lvl7pPr marL="2743200" indent="0">
            <a:defRPr sz="1100">
              <a:solidFill>
                <a:srgbClr val="FFFFFF"/>
              </a:solidFill>
              <a:latin typeface="Trebuchet MS"/>
            </a:defRPr>
          </a:lvl7pPr>
          <a:lvl8pPr marL="3200400" indent="0">
            <a:defRPr sz="1100">
              <a:solidFill>
                <a:srgbClr val="FFFFFF"/>
              </a:solidFill>
              <a:latin typeface="Trebuchet MS"/>
            </a:defRPr>
          </a:lvl8pPr>
          <a:lvl9pPr marL="3657600" indent="0">
            <a:defRPr sz="1100">
              <a:solidFill>
                <a:srgbClr val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773AA-5625-4A63-8A56-B175F9E16E0E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5BC35-6C9F-4D40-8CAB-2814D98F7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01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9DE711C-6C84-4A1E-AEFD-11DFCA02EE40}" type="slidenum">
              <a:rPr lang="it-IT" altLang="it-IT" smtClean="0"/>
              <a:pPr eaLnBrk="1" hangingPunct="1"/>
              <a:t>4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38006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81280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24554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678288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/>
            <a:fld id="{324A8A93-2B4B-4B4B-9A42-EFB771F38F6E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/>
              <a:t>7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5884" y="8686148"/>
            <a:ext cx="2970536" cy="4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30B873-EED0-40E1-B8D1-FAF9C05EEEB2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3885884" y="8686148"/>
            <a:ext cx="2972116" cy="4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83A690-4BB2-4495-9A05-F5B676C2E8EE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887466" y="8686149"/>
            <a:ext cx="2968954" cy="45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7323992-B84A-48CF-B40E-04A518D70BF9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70" name="Rectangle 4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71" name="Rectangle 5"/>
          <p:cNvSpPr txBox="1">
            <a:spLocks noGrp="1" noChangeArrowheads="1"/>
          </p:cNvSpPr>
          <p:nvPr>
            <p:ph type="body" idx="1"/>
          </p:nvPr>
        </p:nvSpPr>
        <p:spPr>
          <a:xfrm>
            <a:off x="686116" y="4343799"/>
            <a:ext cx="5488929" cy="41177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26"/>
              </a:spcBef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</a:pPr>
            <a:endParaRPr lang="it-IT" altLang="it-IT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2472" name="Text Box 6"/>
          <p:cNvSpPr txBox="1">
            <a:spLocks noChangeArrowheads="1"/>
          </p:cNvSpPr>
          <p:nvPr/>
        </p:nvSpPr>
        <p:spPr bwMode="auto">
          <a:xfrm>
            <a:off x="3887465" y="8687596"/>
            <a:ext cx="2972116" cy="4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CDAF22-D987-45B7-8AB0-B900CBA60AA4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5BC35-6C9F-4D40-8CAB-2814D98F7B1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98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38006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81280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24554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678288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/>
            <a:fld id="{926E1401-EB5C-4E80-B070-A00D157DC5FE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/>
              <a:t>27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16" y="4343798"/>
            <a:ext cx="5485768" cy="411632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3885884" y="8686148"/>
            <a:ext cx="2970536" cy="4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F7B4273-7BA8-45AE-94DC-60621130CDD7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38006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81280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24554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678288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/>
            <a:fld id="{F5D2B554-5E9C-4E34-9350-82F72ED03375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/>
              <a:t>28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16" y="4343798"/>
            <a:ext cx="5485768" cy="411632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3885884" y="8686148"/>
            <a:ext cx="2970536" cy="4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2DDF0F-1D89-4C5A-AA08-01DDC7AB5A1A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38006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81280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24554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678288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/>
            <a:fld id="{E9F1680A-70A1-4103-BB68-E97AFFB6B299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/>
              <a:t>29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5884" y="8686148"/>
            <a:ext cx="2970536" cy="4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540806F-52F4-4C35-BE5C-27D1A8986ADE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85884" y="8686148"/>
            <a:ext cx="2972116" cy="4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FD9951-0949-42DF-BDB4-0CB315B97956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913768" y="4343798"/>
            <a:ext cx="5032046" cy="411632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26"/>
              </a:spcBef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</a:pPr>
            <a:endParaRPr lang="it-IT" altLang="it-IT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38006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81280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24554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678288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/>
            <a:fld id="{D4D975D5-BC4A-4439-BE5A-CBE7E3D08A31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/>
              <a:t>30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5884" y="8686148"/>
            <a:ext cx="2970536" cy="4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A379EF-1F37-4FF7-96CD-C161E79B1941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3885884" y="8686148"/>
            <a:ext cx="2972116" cy="4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78A496-C48E-4AC9-944C-5820B1031AD8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30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6116" y="4343798"/>
            <a:ext cx="5485768" cy="411632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26"/>
              </a:spcBef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</a:pPr>
            <a:endParaRPr lang="it-IT" altLang="it-IT" smtClean="0"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38006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81280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24554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678288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/>
            <a:fld id="{2395A5D9-FE10-42D3-B2DB-D7DB270DCD39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/>
              <a:t>36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85884" y="8686148"/>
            <a:ext cx="2970536" cy="4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9FFF9A-EBD1-4D97-98C5-796D54E3A497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7" y="4343798"/>
            <a:ext cx="5487349" cy="411632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38006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81280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245549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678288" indent="-216370" defTabSz="425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23724" algn="l"/>
                <a:tab pos="848952" algn="l"/>
                <a:tab pos="1274178" algn="l"/>
                <a:tab pos="1699406" algn="l"/>
                <a:tab pos="2124632" algn="l"/>
                <a:tab pos="2549860" algn="l"/>
                <a:tab pos="2975086" algn="l"/>
                <a:tab pos="3400314" algn="l"/>
                <a:tab pos="3825540" algn="l"/>
                <a:tab pos="4250767" algn="l"/>
                <a:tab pos="4675994" algn="l"/>
                <a:tab pos="5101221" algn="l"/>
                <a:tab pos="5526448" algn="l"/>
                <a:tab pos="5951675" algn="l"/>
                <a:tab pos="6376902" algn="l"/>
                <a:tab pos="6802129" algn="l"/>
                <a:tab pos="7227356" algn="l"/>
                <a:tab pos="7652583" algn="l"/>
                <a:tab pos="8077810" algn="l"/>
                <a:tab pos="8503037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/>
            <a:fld id="{36BBCA6D-E96B-4FBC-AEA6-E23BFD9A2E7C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/>
              <a:t>37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5884" y="8686148"/>
            <a:ext cx="2970536" cy="45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185" tIns="44296" rIns="85185" bIns="44296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DACFA7-0EA3-4C2E-8A5B-24EDAF7F9D5F}" type="slidenum">
              <a:rPr lang="it-IT" altLang="it-IT" sz="11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it-IT" altLang="it-IT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4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7" y="4343798"/>
            <a:ext cx="5487349" cy="411632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6025-B00F-4499-9379-042D55AC99F4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F530-4952-45EA-AC54-D9D385C32602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81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3768" y="1672335"/>
            <a:ext cx="3776345" cy="47974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67402" y="1673352"/>
            <a:ext cx="3847465" cy="4044315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967C7-5B92-4C68-AA50-899F726B5F24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DA2E-4CB4-4493-A1CC-B790D8BA08B3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85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pic>
        <p:nvPicPr>
          <p:cNvPr id="8" name="Picture 14" descr="IMS_Health_PPT_cover_revised_fin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175"/>
            <a:ext cx="72263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S_HEALT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6275388"/>
            <a:ext cx="146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99" y="1748036"/>
            <a:ext cx="5040000" cy="14947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kumimoji="0" lang="en-US" sz="5000" b="0" i="0" u="none" strike="noStrike" kern="1200" cap="none" spc="0" normalizeH="0" baseline="0" dirty="0">
                <a:ln>
                  <a:noFill/>
                </a:ln>
                <a:solidFill>
                  <a:srgbClr val="1C298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99" y="3249497"/>
            <a:ext cx="5040000" cy="5647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718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9899" y="4498426"/>
            <a:ext cx="5727290" cy="33302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7181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9899" y="4838700"/>
            <a:ext cx="5727290" cy="36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171815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9899" y="5347768"/>
            <a:ext cx="5724000" cy="354012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171815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35482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0"/>
          <p:cNvCxnSpPr/>
          <p:nvPr userDrawn="1"/>
        </p:nvCxnSpPr>
        <p:spPr>
          <a:xfrm>
            <a:off x="485775" y="1000125"/>
            <a:ext cx="8280400" cy="0"/>
          </a:xfrm>
          <a:prstGeom prst="line">
            <a:avLst/>
          </a:prstGeom>
          <a:ln w="15875">
            <a:solidFill>
              <a:schemeClr val="bg2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95443" y="1599639"/>
            <a:ext cx="8279999" cy="44789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5714" y="75203"/>
            <a:ext cx="8280000" cy="849228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5714" y="1088229"/>
            <a:ext cx="8280000" cy="333425"/>
          </a:xfrm>
        </p:spPr>
        <p:txBody>
          <a:bodyPr/>
          <a:lstStyle>
            <a:lvl1pPr marL="0" marR="0" indent="0" algn="l" defTabSz="410291" rtl="0" eaLnBrk="1" fontAlgn="auto" latinLnBrk="0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  <a:tabLst/>
              <a:defRPr sz="2000">
                <a:solidFill>
                  <a:schemeClr val="accent1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IMS Health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582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AEB73-4874-4E0C-8FC7-D038892176FD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B053FC-1428-42CC-9442-0993D42679C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1"/>
          <p:cNvSpPr txBox="1">
            <a:spLocks noChangeArrowheads="1"/>
          </p:cNvSpPr>
          <p:nvPr/>
        </p:nvSpPr>
        <p:spPr bwMode="auto">
          <a:xfrm>
            <a:off x="685800" y="1143000"/>
            <a:ext cx="8001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 sz="2400" b="1" i="1" dirty="0"/>
          </a:p>
          <a:p>
            <a:pPr algn="just" eaLnBrk="1" hangingPunct="1"/>
            <a:r>
              <a:rPr lang="it-IT" altLang="it-IT" sz="2400" b="1" i="1" dirty="0" smtClean="0"/>
              <a:t>Cultura, strumenti e metodi della </a:t>
            </a:r>
            <a:r>
              <a:rPr lang="it-IT" altLang="it-IT" sz="2400" b="1" i="1" dirty="0" err="1" smtClean="0"/>
              <a:t>governance</a:t>
            </a:r>
            <a:r>
              <a:rPr lang="it-IT" altLang="it-IT" sz="2400" b="1" i="1" dirty="0" smtClean="0"/>
              <a:t> farmaceutica: il sistema integrato di interventi. </a:t>
            </a:r>
            <a:endParaRPr lang="it-IT" altLang="it-IT" sz="2400" b="1" i="1" dirty="0"/>
          </a:p>
          <a:p>
            <a:pPr eaLnBrk="1" hangingPunct="1"/>
            <a:endParaRPr lang="it-IT" altLang="it-IT" sz="2400" b="1" i="1" dirty="0"/>
          </a:p>
          <a:p>
            <a:pPr eaLnBrk="1" hangingPunct="1"/>
            <a:endParaRPr lang="it-IT" altLang="it-IT" sz="2400" b="1" i="1" dirty="0"/>
          </a:p>
          <a:p>
            <a:pPr eaLnBrk="1" hangingPunct="1"/>
            <a:endParaRPr lang="it-IT" altLang="it-IT" sz="2400" b="1" i="1" dirty="0"/>
          </a:p>
          <a:p>
            <a:pPr eaLnBrk="1" hangingPunct="1"/>
            <a:endParaRPr lang="it-IT" altLang="it-IT" sz="2400" b="1" i="1" dirty="0"/>
          </a:p>
          <a:p>
            <a:pPr eaLnBrk="1" hangingPunct="1"/>
            <a:endParaRPr lang="it-IT" altLang="it-IT" sz="2400" b="1" i="1" dirty="0"/>
          </a:p>
          <a:p>
            <a:pPr eaLnBrk="1" hangingPunct="1"/>
            <a:r>
              <a:rPr lang="it-IT" altLang="it-IT" sz="2400" b="1" i="1" dirty="0"/>
              <a:t>Rossella </a:t>
            </a:r>
            <a:r>
              <a:rPr lang="it-IT" altLang="it-IT" sz="2400" b="1" i="1" dirty="0" err="1"/>
              <a:t>Moscogiuri</a:t>
            </a:r>
            <a:endParaRPr lang="it-IT" altLang="it-IT" sz="2400" b="1" i="1" dirty="0"/>
          </a:p>
          <a:p>
            <a:pPr eaLnBrk="1" hangingPunct="1"/>
            <a:r>
              <a:rPr lang="it-IT" altLang="it-IT" sz="2400" b="1" i="1" dirty="0"/>
              <a:t>Direttore Dipartimento Farmaceutico ASL </a:t>
            </a:r>
            <a:r>
              <a:rPr lang="it-IT" altLang="it-IT" sz="2400" b="1" i="1" dirty="0" smtClean="0"/>
              <a:t>Taranto</a:t>
            </a:r>
          </a:p>
          <a:p>
            <a:pPr eaLnBrk="1" hangingPunct="1"/>
            <a:r>
              <a:rPr lang="it-IT" altLang="it-IT" sz="2400" b="1" i="1" dirty="0" smtClean="0"/>
              <a:t>Referente SIFACT Puglia</a:t>
            </a:r>
          </a:p>
          <a:p>
            <a:pPr eaLnBrk="1" hangingPunct="1"/>
            <a:endParaRPr lang="it-IT" altLang="it-IT" sz="2400" b="1" i="1" dirty="0"/>
          </a:p>
          <a:p>
            <a:pPr eaLnBrk="1" hangingPunct="1"/>
            <a:r>
              <a:rPr lang="it-IT" altLang="it-IT" sz="2400" b="1" i="1" dirty="0" smtClean="0"/>
              <a:t>                                                  Bari,12 settembre 2016                                                 </a:t>
            </a:r>
            <a:endParaRPr lang="it-IT" altLang="it-IT" sz="2400" b="1" i="1" dirty="0"/>
          </a:p>
        </p:txBody>
      </p:sp>
      <p:pic>
        <p:nvPicPr>
          <p:cNvPr id="12291" name="Immagine 5" descr="logo as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1676400" cy="14303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71550" y="765175"/>
          <a:ext cx="6777038" cy="567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Visio" r:id="rId3" imgW="4967686" imgH="4163257" progId="Visio.Drawing.11">
                  <p:embed/>
                </p:oleObj>
              </mc:Choice>
              <mc:Fallback>
                <p:oleObj name="Visio" r:id="rId3" imgW="4967686" imgH="41632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65175"/>
                        <a:ext cx="6777038" cy="567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4" descr="caduc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512888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CasellaDiTesto 3"/>
          <p:cNvSpPr txBox="1">
            <a:spLocks noChangeArrowheads="1"/>
          </p:cNvSpPr>
          <p:nvPr/>
        </p:nvSpPr>
        <p:spPr bwMode="auto">
          <a:xfrm>
            <a:off x="827088" y="188913"/>
            <a:ext cx="814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b="1"/>
              <a:t>DIPARTIMENTO GESTIONE DEL FARMACO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550" y="908050"/>
            <a:ext cx="4487863" cy="5762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buFont typeface="Times New Roman" pitchFamily="16" charset="0"/>
              <a:buNone/>
              <a:defRPr/>
            </a:pPr>
            <a:r>
              <a:rPr lang="it-IT" sz="3200" b="1" dirty="0" smtClean="0">
                <a:solidFill>
                  <a:schemeClr val="tx1"/>
                </a:solidFill>
              </a:rPr>
              <a:t>LE AZIONI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76475"/>
            <a:ext cx="7989887" cy="3971925"/>
          </a:xfrm>
          <a:prstGeom prst="rect">
            <a:avLst/>
          </a:prstGeo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it-IT" altLang="it-IT" sz="1800" dirty="0" smtClean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chemeClr val="tx1"/>
                </a:solidFill>
              </a:rPr>
              <a:t>    </a:t>
            </a:r>
            <a:r>
              <a:rPr lang="it-IT" altLang="it-IT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Complessiva riorganizzazione e penetrazione sul territorio di strumenti, metodologie e competenze.</a:t>
            </a:r>
          </a:p>
          <a:p>
            <a:pPr marL="45720" indent="0" algn="just" eaLnBrk="1" hangingPunct="1">
              <a:lnSpc>
                <a:spcPct val="80000"/>
              </a:lnSpc>
              <a:buNone/>
            </a:pPr>
            <a:endParaRPr lang="it-IT" altLang="it-IT" sz="2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it-IT" altLang="it-IT" sz="2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TEAM BUILDING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400" b="1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</a:t>
            </a:r>
            <a:r>
              <a:rPr lang="it-IT" altLang="it-IT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Rafforzamento di una massa critica irrinunciabile per  radicare in senso strutturale un miglioramento del quadro esistente.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052736"/>
            <a:ext cx="705834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REGOLAMENTO REGIONALE 10/2015 - DGR 380</a:t>
            </a:r>
            <a:endParaRPr lang="it-IT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3068960"/>
            <a:ext cx="662473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DGR 1295 del 27.05.2015 – Obiettivi DG</a:t>
            </a:r>
            <a:endParaRPr lang="it-IT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5013176"/>
            <a:ext cx="689002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Istituzione Dipartimento Farmaceutico ASL TA</a:t>
            </a:r>
            <a:endParaRPr lang="it-IT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3275856" y="1700808"/>
            <a:ext cx="1584176" cy="12241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3203848" y="3789040"/>
            <a:ext cx="1808584" cy="108012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89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5127625" cy="604838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it-IT" altLang="it-IT" sz="2800" b="1" dirty="0" smtClean="0">
                <a:solidFill>
                  <a:schemeClr val="tx1"/>
                </a:solidFill>
              </a:rPr>
              <a:t>Il work in progress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28800"/>
            <a:ext cx="8712968" cy="45243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dirty="0" smtClean="0"/>
              <a:t> </a:t>
            </a: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b="1" dirty="0" smtClean="0">
                <a:solidFill>
                  <a:srgbClr val="002060"/>
                </a:solidFill>
              </a:rPr>
              <a:t>     </a:t>
            </a:r>
            <a:r>
              <a:rPr lang="it-IT" sz="33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Sviluppo del progetto di </a:t>
            </a:r>
            <a:r>
              <a:rPr lang="it-IT" sz="33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  <a:r>
              <a:rPr lang="it-IT" sz="33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overnance</a:t>
            </a:r>
            <a:r>
              <a:rPr lang="it-IT" sz="33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farmaceutica all’interno </a:t>
            </a: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endParaRPr lang="it-IT" sz="2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 una visione sistemica:</a:t>
            </a: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endParaRPr lang="it-IT" sz="29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endParaRPr lang="it-IT" sz="29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 </a:t>
            </a: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farmaco quale variabile/indicatore “ della gestione assistenziale</a:t>
            </a:r>
          </a:p>
          <a:p>
            <a:pPr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sz="2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complessiva inserita in una dimensione di continuità  ospedale –  territorio;</a:t>
            </a: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endParaRPr lang="it-IT" sz="29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endParaRPr lang="it-IT" sz="29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   obiettivi di appropriatezza terapeutica ed organizzativa</a:t>
            </a: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endParaRPr lang="it-IT" sz="2900" b="1" dirty="0" smtClean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      armonizzazione dei comportamenti</a:t>
            </a: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endParaRPr lang="it-IT" sz="2900" b="1" dirty="0" smtClean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sz="29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     formazione di reti collaborative di ricerca</a:t>
            </a: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endParaRPr lang="it-IT" sz="2900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it-IT" sz="2900" b="1" dirty="0" smtClean="0">
                <a:solidFill>
                  <a:schemeClr val="tx1"/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582341"/>
            <a:ext cx="83529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just"/>
            <a:endParaRPr lang="it-IT" sz="2000" b="1" dirty="0" smtClean="0">
              <a:latin typeface="Century Gothic" panose="020B0502020202020204" pitchFamily="34" charset="0"/>
            </a:endParaRPr>
          </a:p>
          <a:p>
            <a:pPr algn="just"/>
            <a:endParaRPr lang="it-IT" sz="2000" b="1" dirty="0">
              <a:latin typeface="Century Gothic" panose="020B0502020202020204" pitchFamily="34" charset="0"/>
            </a:endParaRPr>
          </a:p>
          <a:p>
            <a:pPr algn="just"/>
            <a:r>
              <a:rPr lang="it-IT" sz="2000" b="1" dirty="0" smtClean="0">
                <a:latin typeface="Century Gothic" panose="020B0502020202020204" pitchFamily="34" charset="0"/>
              </a:rPr>
              <a:t>La </a:t>
            </a:r>
            <a:r>
              <a:rPr lang="it-IT" sz="2000" b="1" i="1" dirty="0" err="1">
                <a:latin typeface="Century Gothic" panose="020B0502020202020204" pitchFamily="34" charset="0"/>
              </a:rPr>
              <a:t>mission</a:t>
            </a:r>
            <a:r>
              <a:rPr lang="it-IT" sz="2000" b="1" dirty="0">
                <a:latin typeface="Century Gothic" panose="020B0502020202020204" pitchFamily="34" charset="0"/>
              </a:rPr>
              <a:t> del Dipartimento del Farmaco sarà quella di “ </a:t>
            </a:r>
            <a:r>
              <a:rPr lang="it-IT" sz="2000" b="1" i="1" dirty="0">
                <a:latin typeface="Century Gothic" panose="020B0502020202020204" pitchFamily="34" charset="0"/>
              </a:rPr>
              <a:t>sviluppare tutte le possibili strategie d’intervento volte a realizzare un sistema unitario ed uniforme di assistenza farmaceutica in ogni articolazione della ASL di Taranto all’interno di un’efficace e responsabile gestione delle risorse attraverso la quale perseguire obiettivi di appropriatezza e contenimento della spesa farmaceutica coerenti con gli obiettivi affidati dalla Regione ai Direttori Generali con delibera n.1295 del 27.05.2015.  </a:t>
            </a:r>
            <a:endParaRPr lang="it-IT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980728"/>
            <a:ext cx="828092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b="1" dirty="0">
                <a:latin typeface="Century Gothic" panose="020B0502020202020204" pitchFamily="34" charset="0"/>
              </a:rPr>
              <a:t> </a:t>
            </a:r>
            <a:r>
              <a:rPr lang="it-IT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Piano triennale interventi di razionalizzazione della spesa farmaceutica </a:t>
            </a:r>
            <a:endParaRPr lang="it-IT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4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268413"/>
            <a:ext cx="7128792" cy="1081087"/>
          </a:xfrm>
        </p:spPr>
        <p:txBody>
          <a:bodyPr/>
          <a:lstStyle/>
          <a:p>
            <a:pPr algn="ctr" eaLnBrk="1" hangingPunct="1"/>
            <a:r>
              <a:rPr lang="it-IT" altLang="it-IT" sz="2400" b="1" dirty="0" smtClean="0">
                <a:solidFill>
                  <a:schemeClr val="tx1"/>
                </a:solidFill>
              </a:rPr>
              <a:t>Planning interventi strutturali in materia di  </a:t>
            </a:r>
            <a:r>
              <a:rPr lang="it-IT" altLang="it-IT" sz="2400" b="1" i="1" dirty="0" err="1" smtClean="0">
                <a:solidFill>
                  <a:schemeClr val="tx1"/>
                </a:solidFill>
              </a:rPr>
              <a:t>governance</a:t>
            </a:r>
            <a:r>
              <a:rPr lang="it-IT" alt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altLang="it-IT" sz="2400" b="1" dirty="0" smtClean="0">
                <a:solidFill>
                  <a:schemeClr val="tx1"/>
                </a:solidFill>
              </a:rPr>
              <a:t>farmaceutica</a:t>
            </a:r>
            <a:br>
              <a:rPr lang="it-IT" altLang="it-IT" sz="2400" b="1" dirty="0" smtClean="0">
                <a:solidFill>
                  <a:schemeClr val="tx1"/>
                </a:solidFill>
              </a:rPr>
            </a:br>
            <a:endParaRPr lang="it-IT" alt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997200"/>
            <a:ext cx="8568952" cy="3132138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sz="2800" b="1" dirty="0" smtClean="0">
                <a:solidFill>
                  <a:srgbClr val="002060"/>
                </a:solidFill>
              </a:rPr>
              <a:t>             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Strategie di intervento e tattiche</a:t>
            </a:r>
            <a:endParaRPr lang="it-IT" altLang="it-IT" b="1" dirty="0" smtClean="0">
              <a:solidFill>
                <a:schemeClr val="tx1"/>
              </a:solidFill>
            </a:endParaRPr>
          </a:p>
          <a:p>
            <a:pPr eaLnBrk="1" hangingPunct="1"/>
            <a:endParaRPr lang="it-IT" altLang="it-IT" sz="2400" b="1" dirty="0" smtClean="0">
              <a:solidFill>
                <a:schemeClr val="tx1"/>
              </a:solidFill>
            </a:endParaRPr>
          </a:p>
          <a:p>
            <a:pPr marL="45720" indent="0" eaLnBrk="1" hangingPunct="1">
              <a:buNone/>
            </a:pPr>
            <a:r>
              <a:rPr lang="it-IT" altLang="it-IT" sz="2400" b="1" dirty="0" smtClean="0">
                <a:solidFill>
                  <a:srgbClr val="002060"/>
                </a:solidFill>
              </a:rPr>
              <a:t>      </a:t>
            </a:r>
          </a:p>
          <a:p>
            <a:pPr marL="45720" indent="0" eaLnBrk="1" hangingPunct="1">
              <a:buNone/>
            </a:pPr>
            <a:endParaRPr lang="it-IT" altLang="it-IT" sz="2400" b="1" dirty="0" smtClean="0">
              <a:solidFill>
                <a:srgbClr val="002060"/>
              </a:solidFill>
            </a:endParaRPr>
          </a:p>
          <a:p>
            <a:pPr marL="45720" indent="0" eaLnBrk="1" hangingPunct="1">
              <a:buNone/>
            </a:pPr>
            <a:r>
              <a:rPr lang="it-IT" altLang="it-IT" sz="2400" b="1" dirty="0" smtClean="0">
                <a:solidFill>
                  <a:srgbClr val="002060"/>
                </a:solidFill>
              </a:rPr>
              <a:t> </a:t>
            </a:r>
            <a:r>
              <a:rPr lang="it-IT" altLang="it-IT" sz="2400" b="1" dirty="0" smtClean="0">
                <a:solidFill>
                  <a:schemeClr val="tx1"/>
                </a:solidFill>
              </a:rPr>
              <a:t>Versante Ospedaliero</a:t>
            </a:r>
            <a:r>
              <a:rPr lang="it-IT" altLang="it-IT" sz="2400" b="1" dirty="0" smtClean="0">
                <a:solidFill>
                  <a:srgbClr val="002060"/>
                </a:solidFill>
              </a:rPr>
              <a:t>                   </a:t>
            </a:r>
            <a:r>
              <a:rPr lang="it-IT" altLang="it-IT" sz="2400" b="1" dirty="0" smtClean="0">
                <a:solidFill>
                  <a:schemeClr val="tx1"/>
                </a:solidFill>
              </a:rPr>
              <a:t>Versante  Territoriale</a:t>
            </a:r>
          </a:p>
        </p:txBody>
      </p:sp>
      <p:sp>
        <p:nvSpPr>
          <p:cNvPr id="14340" name="Freccia in giù 6"/>
          <p:cNvSpPr>
            <a:spLocks noChangeArrowheads="1"/>
          </p:cNvSpPr>
          <p:nvPr/>
        </p:nvSpPr>
        <p:spPr bwMode="auto">
          <a:xfrm rot="1646642">
            <a:off x="3468507" y="3471054"/>
            <a:ext cx="631706" cy="1509575"/>
          </a:xfrm>
          <a:prstGeom prst="downArrow">
            <a:avLst>
              <a:gd name="adj1" fmla="val 50000"/>
              <a:gd name="adj2" fmla="val 4995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4341" name="Freccia in giù 7"/>
          <p:cNvSpPr>
            <a:spLocks noChangeArrowheads="1"/>
          </p:cNvSpPr>
          <p:nvPr/>
        </p:nvSpPr>
        <p:spPr bwMode="auto">
          <a:xfrm rot="-1525402">
            <a:off x="4704228" y="3493615"/>
            <a:ext cx="714190" cy="1448047"/>
          </a:xfrm>
          <a:prstGeom prst="downArrow">
            <a:avLst>
              <a:gd name="adj1" fmla="val 50000"/>
              <a:gd name="adj2" fmla="val 4993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4342" name="Freccia bidirezionale orizzontale 8"/>
          <p:cNvSpPr>
            <a:spLocks noChangeArrowheads="1"/>
          </p:cNvSpPr>
          <p:nvPr/>
        </p:nvSpPr>
        <p:spPr bwMode="auto">
          <a:xfrm>
            <a:off x="3563888" y="4955888"/>
            <a:ext cx="1584175" cy="561344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643314"/>
            <a:ext cx="3214710" cy="250033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5852" y="571480"/>
            <a:ext cx="6286544" cy="265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REPORT ATTIVITA’</a:t>
            </a:r>
            <a:r>
              <a:rPr kumimoji="0" lang="it-IT" sz="3200" b="1" i="0" u="none" strike="noStrike" cap="none" normalizeH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LABORATORIO UFA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Elaborazione dati relativi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all’anno 2015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928662" y="2000250"/>
          <a:ext cx="7429552" cy="357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8" y="851726"/>
            <a:ext cx="698477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>
              <a:defRPr/>
            </a:pPr>
            <a:r>
              <a:rPr lang="it-IT" sz="28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Confronto attività UFA </a:t>
            </a:r>
            <a:r>
              <a:rPr lang="it-IT" sz="28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2014 </a:t>
            </a:r>
            <a:r>
              <a:rPr lang="it-IT" sz="2800" b="1" i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vs</a:t>
            </a:r>
            <a:r>
              <a:rPr lang="it-IT" sz="28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15</a:t>
            </a:r>
            <a:endParaRPr lang="it-IT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5517232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Century Gothic" panose="020B0502020202020204" pitchFamily="34" charset="0"/>
              </a:rPr>
              <a:t>4000 protocolli in più di chemioterapia / risparmio  spesa Moscati 2.257.625 € </a:t>
            </a:r>
          </a:p>
          <a:p>
            <a:pPr algn="just"/>
            <a:endParaRPr lang="it-IT" b="1" dirty="0">
              <a:latin typeface="Century Gothic" panose="020B0502020202020204" pitchFamily="34" charset="0"/>
            </a:endParaRPr>
          </a:p>
          <a:p>
            <a:pPr algn="just"/>
            <a:r>
              <a:rPr lang="it-IT" b="1" dirty="0" smtClean="0">
                <a:latin typeface="Century Gothic" panose="020B0502020202020204" pitchFamily="34" charset="0"/>
              </a:rPr>
              <a:t>                  risparmio  spesa  H  ASL  1.518.393 € </a:t>
            </a:r>
            <a:endParaRPr lang="it-IT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2938" y="428625"/>
            <a:ext cx="8286750" cy="738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>
              <a:defRPr/>
            </a:pPr>
            <a:r>
              <a:rPr lang="it-IT" sz="1400" b="1" dirty="0"/>
              <a:t>Incidenza delle patologie Oncologiche calcolate in riferimento ai pazienti sottoposti a chemioterapia nella U.O. di Oncologia Medica dell’Ospedale “G. Moscati”: suddivisione per protocolli di terapia</a:t>
            </a:r>
            <a:endParaRPr lang="it-IT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066800" y="3214688"/>
          <a:ext cx="2433638" cy="3494092"/>
        </p:xfrm>
        <a:graphic>
          <a:graphicData uri="http://schemas.openxmlformats.org/drawingml/2006/table">
            <a:tbl>
              <a:tblPr/>
              <a:tblGrid>
                <a:gridCol w="967006"/>
                <a:gridCol w="814158"/>
                <a:gridCol w="652474"/>
              </a:tblGrid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PATOLOGIA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PROTOCOLLI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PAZIENTI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 MAMMARIO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3432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524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 GASTRO-INT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3815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450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 POLMONE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1477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270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 TESTA COLLO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420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VARIE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681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81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 OVAIO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418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73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 UTERO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329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 VESCICA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332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 PROSTATA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MELANOMA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</a:t>
                      </a:r>
                      <a:endParaRPr lang="it-IT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it-I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53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428875"/>
            <a:ext cx="48625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447800"/>
            <a:ext cx="5040313" cy="2100263"/>
          </a:xfrm>
        </p:spPr>
        <p:txBody>
          <a:bodyPr/>
          <a:lstStyle/>
          <a:p>
            <a:pPr>
              <a:defRPr/>
            </a:pPr>
            <a:r>
              <a:rPr sz="2800" b="1" smtClean="0"/>
              <a:t>Spesa </a:t>
            </a:r>
            <a:r>
              <a:rPr sz="2800" b="1" err="1" smtClean="0"/>
              <a:t>farmaceutica</a:t>
            </a:r>
            <a:r>
              <a:rPr sz="2800" b="1" smtClean="0"/>
              <a:t> </a:t>
            </a:r>
            <a:r>
              <a:rPr sz="2800" b="1" err="1" smtClean="0"/>
              <a:t>ospedaliera</a:t>
            </a:r>
            <a:endParaRPr sz="2800" b="1"/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838200" y="3935413"/>
            <a:ext cx="4672013" cy="1252651"/>
          </a:xfrm>
        </p:spPr>
        <p:txBody>
          <a:bodyPr>
            <a:spAutoFit/>
          </a:bodyPr>
          <a:lstStyle/>
          <a:p>
            <a:r>
              <a:rPr lang="en-US" altLang="it-IT" sz="1600" b="1" dirty="0" err="1" smtClean="0"/>
              <a:t>Confronto</a:t>
            </a:r>
            <a:r>
              <a:rPr lang="en-US" altLang="it-IT" sz="1600" b="1" dirty="0" smtClean="0"/>
              <a:t> </a:t>
            </a:r>
            <a:r>
              <a:rPr lang="en-US" altLang="it-IT" sz="1600" b="1" dirty="0" err="1" smtClean="0"/>
              <a:t>Asl</a:t>
            </a:r>
            <a:r>
              <a:rPr lang="en-US" altLang="it-IT" sz="1600" b="1" dirty="0" smtClean="0"/>
              <a:t> Taranto vs </a:t>
            </a:r>
            <a:r>
              <a:rPr lang="en-US" altLang="it-IT" sz="1600" b="1" dirty="0" err="1" smtClean="0"/>
              <a:t>Regione</a:t>
            </a:r>
            <a:r>
              <a:rPr lang="en-US" altLang="it-IT" sz="1600" b="1" dirty="0" smtClean="0"/>
              <a:t> Puglia</a:t>
            </a:r>
          </a:p>
          <a:p>
            <a:r>
              <a:rPr lang="en-US" altLang="it-IT" sz="1600" b="1" dirty="0" err="1" smtClean="0"/>
              <a:t>Gennaio</a:t>
            </a:r>
            <a:r>
              <a:rPr lang="en-US" altLang="it-IT" sz="1600" b="1" dirty="0" smtClean="0"/>
              <a:t>- </a:t>
            </a:r>
            <a:r>
              <a:rPr lang="en-US" altLang="it-IT" sz="1600" b="1" dirty="0" err="1" smtClean="0"/>
              <a:t>Settembre</a:t>
            </a:r>
            <a:r>
              <a:rPr lang="en-US" altLang="it-IT" sz="1600" b="1" dirty="0" smtClean="0"/>
              <a:t> 2015</a:t>
            </a:r>
          </a:p>
          <a:p>
            <a:r>
              <a:rPr lang="en-US" altLang="it-IT" sz="1600" b="1" dirty="0" err="1" smtClean="0"/>
              <a:t>Valorizzazione</a:t>
            </a:r>
            <a:r>
              <a:rPr lang="en-US" altLang="it-IT" sz="1600" b="1" dirty="0" smtClean="0"/>
              <a:t> IMS: 50% </a:t>
            </a:r>
            <a:r>
              <a:rPr lang="en-US" altLang="it-IT" sz="1600" b="1" dirty="0" err="1" smtClean="0"/>
              <a:t>Prezzo</a:t>
            </a:r>
            <a:r>
              <a:rPr lang="en-US" altLang="it-IT" sz="1600" b="1" dirty="0" smtClean="0"/>
              <a:t> al </a:t>
            </a:r>
            <a:r>
              <a:rPr lang="en-US" altLang="it-IT" sz="1600" b="1" dirty="0" err="1" smtClean="0"/>
              <a:t>pubblico</a:t>
            </a:r>
            <a:r>
              <a:rPr lang="en-US" altLang="it-IT" sz="1600" b="1" dirty="0" smtClean="0"/>
              <a:t> </a:t>
            </a:r>
            <a:r>
              <a:rPr lang="en-US" altLang="it-IT" sz="1600" b="1" dirty="0" err="1" smtClean="0"/>
              <a:t>derivato</a:t>
            </a:r>
            <a:r>
              <a:rPr lang="en-US" altLang="it-IT" sz="1600" b="1" dirty="0" smtClean="0"/>
              <a:t> o ex factory dove </a:t>
            </a:r>
            <a:r>
              <a:rPr lang="en-US" altLang="it-IT" sz="1600" b="1" dirty="0" err="1" smtClean="0"/>
              <a:t>previsto</a:t>
            </a:r>
            <a:endParaRPr lang="en-US" altLang="it-IT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>
          <a:xfrm>
            <a:off x="1479550" y="347663"/>
            <a:ext cx="6184900" cy="984250"/>
          </a:xfrm>
        </p:spPr>
        <p:txBody>
          <a:bodyPr/>
          <a:lstStyle/>
          <a:p>
            <a:pPr marL="12700" indent="55563" eaLnBrk="1" hangingPunct="1"/>
            <a:r>
              <a:rPr lang="it-IT" altLang="it-IT" sz="3200" smtClean="0">
                <a:latin typeface="Arial" pitchFamily="34" charset="0"/>
                <a:cs typeface="Arial" pitchFamily="34" charset="0"/>
              </a:rPr>
              <a:t>Prezzo dei farmaci e sostenibilità:  una variabile NON indipendente…</a:t>
            </a:r>
          </a:p>
        </p:txBody>
      </p:sp>
      <p:sp>
        <p:nvSpPr>
          <p:cNvPr id="27651" name="object 3"/>
          <p:cNvSpPr txBox="1">
            <a:spLocks noChangeArrowheads="1"/>
          </p:cNvSpPr>
          <p:nvPr/>
        </p:nvSpPr>
        <p:spPr bwMode="auto">
          <a:xfrm>
            <a:off x="4572000" y="3429000"/>
            <a:ext cx="4114800" cy="1368425"/>
          </a:xfrm>
          <a:prstGeom prst="rect">
            <a:avLst/>
          </a:prstGeom>
          <a:solidFill>
            <a:srgbClr val="2E9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455" rIns="0" bIns="0">
            <a:spAutoFit/>
          </a:bodyPr>
          <a:lstStyle>
            <a:lvl1pPr marL="2794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it-IT" altLang="it-IT" b="1">
                <a:solidFill>
                  <a:srgbClr val="FFFFFF"/>
                </a:solidFill>
              </a:rPr>
              <a:t>Alternative Pricing Strategies for  Cancer Drugs</a:t>
            </a:r>
            <a:endParaRPr lang="it-IT" altLang="it-IT"/>
          </a:p>
          <a:p>
            <a:pPr algn="ctr" eaLnBrk="1" hangingPunct="1"/>
            <a:r>
              <a:rPr lang="it-IT" altLang="it-IT" sz="1400" b="1" i="1">
                <a:solidFill>
                  <a:srgbClr val="FFFFFF"/>
                </a:solidFill>
              </a:rPr>
              <a:t>Andrea Messori, PharmD1; Mauro De  Rosa, PharmD2; Luca Pani, MD3  JAMA. 2015;313(8):857.</a:t>
            </a:r>
            <a:endParaRPr lang="it-IT" altLang="it-IT" sz="1400"/>
          </a:p>
        </p:txBody>
      </p:sp>
      <p:sp>
        <p:nvSpPr>
          <p:cNvPr id="4" name="object 4"/>
          <p:cNvSpPr txBox="1"/>
          <p:nvPr/>
        </p:nvSpPr>
        <p:spPr>
          <a:xfrm>
            <a:off x="4560888" y="5084763"/>
            <a:ext cx="4114800" cy="1368425"/>
          </a:xfrm>
          <a:prstGeom prst="rect">
            <a:avLst/>
          </a:prstGeom>
          <a:solidFill>
            <a:srgbClr val="CCFFFF"/>
          </a:solidFill>
        </p:spPr>
        <p:txBody>
          <a:bodyPr lIns="0" tIns="191770" rIns="0" bIns="0">
            <a:spAutoFit/>
          </a:bodyPr>
          <a:lstStyle/>
          <a:p>
            <a:pPr algn="ctr" fontAlgn="auto">
              <a:spcBef>
                <a:spcPts val="1510"/>
              </a:spcBef>
              <a:spcAft>
                <a:spcPts val="0"/>
              </a:spcAft>
              <a:defRPr/>
            </a:pPr>
            <a:r>
              <a:rPr b="1" spc="-10" dirty="0">
                <a:latin typeface="Arial"/>
                <a:cs typeface="Arial"/>
              </a:rPr>
              <a:t>Alternative </a:t>
            </a:r>
            <a:r>
              <a:rPr b="1" spc="-5" dirty="0">
                <a:latin typeface="Arial"/>
                <a:cs typeface="Arial"/>
              </a:rPr>
              <a:t>Pricing Strategies</a:t>
            </a:r>
            <a:r>
              <a:rPr b="1" spc="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for</a:t>
            </a:r>
            <a:endParaRPr>
              <a:latin typeface="Arial"/>
              <a:cs typeface="Arial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latin typeface="Arial"/>
                <a:cs typeface="Arial"/>
              </a:rPr>
              <a:t>Cancer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Drugs—Reply</a:t>
            </a:r>
            <a:endParaRPr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i="1" dirty="0">
                <a:latin typeface="Arial"/>
                <a:cs typeface="Arial"/>
              </a:rPr>
              <a:t>Peter </a:t>
            </a:r>
            <a:r>
              <a:rPr sz="1400" b="1" i="1" spc="-5" dirty="0">
                <a:latin typeface="Arial"/>
                <a:cs typeface="Arial"/>
              </a:rPr>
              <a:t>B. Bach, MD,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MAPP1</a:t>
            </a:r>
            <a:endParaRPr sz="1400">
              <a:latin typeface="Arial"/>
              <a:cs typeface="Arial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i="1" spc="-5" dirty="0">
                <a:latin typeface="Arial"/>
                <a:cs typeface="Arial"/>
              </a:rPr>
              <a:t>JAMA.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2015;313(8):858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653" name="object 5"/>
          <p:cNvSpPr txBox="1">
            <a:spLocks noChangeArrowheads="1"/>
          </p:cNvSpPr>
          <p:nvPr/>
        </p:nvSpPr>
        <p:spPr bwMode="auto">
          <a:xfrm>
            <a:off x="4572000" y="1844675"/>
            <a:ext cx="4114800" cy="1225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9380" rIns="0" bIns="0">
            <a:spAutoFit/>
          </a:bodyPr>
          <a:lstStyle>
            <a:lvl1pPr marL="438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38"/>
              </a:spcBef>
            </a:pPr>
            <a:r>
              <a:rPr lang="it-IT" altLang="it-IT" b="1"/>
              <a:t>Indication-Specific Pricing for  Cancer Drugs</a:t>
            </a:r>
            <a:endParaRPr lang="it-IT" altLang="it-IT"/>
          </a:p>
          <a:p>
            <a:pPr algn="ctr" eaLnBrk="1" hangingPunct="1"/>
            <a:r>
              <a:rPr lang="it-IT" altLang="it-IT" sz="1400" b="1" i="1"/>
              <a:t>Peter B. Bach</a:t>
            </a:r>
            <a:endParaRPr lang="it-IT" altLang="it-IT" sz="1400"/>
          </a:p>
          <a:p>
            <a:pPr algn="ctr" eaLnBrk="1" hangingPunct="1"/>
            <a:r>
              <a:rPr lang="it-IT" altLang="it-IT" sz="1400" b="1" i="1"/>
              <a:t>JAMA. 2014;312(16):1629-1630</a:t>
            </a:r>
            <a:endParaRPr lang="it-IT" altLang="it-IT" sz="1400"/>
          </a:p>
        </p:txBody>
      </p:sp>
      <p:sp>
        <p:nvSpPr>
          <p:cNvPr id="27654" name="object 6"/>
          <p:cNvSpPr>
            <a:spLocks noChangeArrowheads="1"/>
          </p:cNvSpPr>
          <p:nvPr/>
        </p:nvSpPr>
        <p:spPr bwMode="auto">
          <a:xfrm>
            <a:off x="611188" y="2205038"/>
            <a:ext cx="3744912" cy="24717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IMS Health Confidential</a:t>
            </a: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824994"/>
              </p:ext>
            </p:extLst>
          </p:nvPr>
        </p:nvGraphicFramePr>
        <p:xfrm>
          <a:off x="838200" y="1771650"/>
          <a:ext cx="79406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Worksheet" r:id="rId3" imgW="4663359" imgH="822960" progId="Excel.Sheet.8">
                  <p:link updateAutomatic="1"/>
                </p:oleObj>
              </mc:Choice>
              <mc:Fallback>
                <p:oleObj name="Worksheet" r:id="rId3" imgW="4663359" imgH="82296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71650"/>
                        <a:ext cx="794067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80516"/>
              </p:ext>
            </p:extLst>
          </p:nvPr>
        </p:nvGraphicFramePr>
        <p:xfrm>
          <a:off x="762000" y="3509963"/>
          <a:ext cx="803275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Worksheet" r:id="rId3" imgW="4663359" imgH="1402056" progId="Excel.Sheet.8">
                  <p:link updateAutomatic="1"/>
                </p:oleObj>
              </mc:Choice>
              <mc:Fallback>
                <p:oleObj name="Worksheet" r:id="rId3" imgW="4663359" imgH="1402056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09963"/>
                        <a:ext cx="8032750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 3"/>
          <p:cNvSpPr>
            <a:spLocks noGrp="1"/>
          </p:cNvSpPr>
          <p:nvPr>
            <p:ph type="title"/>
          </p:nvPr>
        </p:nvSpPr>
        <p:spPr>
          <a:xfrm>
            <a:off x="485775" y="74613"/>
            <a:ext cx="8280400" cy="849312"/>
          </a:xfrm>
        </p:spPr>
        <p:txBody>
          <a:bodyPr>
            <a:spAutoFit/>
          </a:bodyPr>
          <a:lstStyle/>
          <a:p>
            <a:r>
              <a:rPr lang="it-IT" altLang="it-IT" smtClean="0"/>
              <a:t>Spesa Complessiva</a:t>
            </a:r>
          </a:p>
        </p:txBody>
      </p:sp>
      <p:sp>
        <p:nvSpPr>
          <p:cNvPr id="103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5775" y="1087438"/>
            <a:ext cx="8280400" cy="312737"/>
          </a:xfrm>
        </p:spPr>
        <p:txBody>
          <a:bodyPr>
            <a:normAutofit fontScale="77500" lnSpcReduction="20000"/>
          </a:bodyPr>
          <a:lstStyle/>
          <a:p>
            <a:pPr defTabSz="409575" fontAlgn="base">
              <a:spcAft>
                <a:spcPct val="0"/>
              </a:spcAft>
              <a:buFontTx/>
              <a:buNone/>
            </a:pPr>
            <a:r>
              <a:rPr lang="it-IT" altLang="it-IT" smtClean="0"/>
              <a:t>Consumi interni e distribuzione diretta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IMS Health Confidential</a:t>
            </a:r>
          </a:p>
        </p:txBody>
      </p:sp>
      <p:sp>
        <p:nvSpPr>
          <p:cNvPr id="3076" name="Title 3"/>
          <p:cNvSpPr>
            <a:spLocks noGrp="1"/>
          </p:cNvSpPr>
          <p:nvPr>
            <p:ph type="title"/>
          </p:nvPr>
        </p:nvSpPr>
        <p:spPr>
          <a:xfrm>
            <a:off x="485775" y="74613"/>
            <a:ext cx="8280400" cy="849312"/>
          </a:xfrm>
        </p:spPr>
        <p:txBody>
          <a:bodyPr>
            <a:spAutoFit/>
          </a:bodyPr>
          <a:lstStyle/>
          <a:p>
            <a:r>
              <a:rPr lang="it-IT" altLang="it-IT" smtClean="0"/>
              <a:t>Consumi Interni</a:t>
            </a:r>
          </a:p>
        </p:txBody>
      </p:sp>
      <p:sp>
        <p:nvSpPr>
          <p:cNvPr id="307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5775" y="1087438"/>
            <a:ext cx="8280400" cy="312737"/>
          </a:xfrm>
        </p:spPr>
        <p:txBody>
          <a:bodyPr>
            <a:normAutofit fontScale="77500" lnSpcReduction="20000"/>
          </a:bodyPr>
          <a:lstStyle/>
          <a:p>
            <a:pPr defTabSz="409575" fontAlgn="base">
              <a:spcAft>
                <a:spcPct val="0"/>
              </a:spcAft>
              <a:buFontTx/>
              <a:buNone/>
            </a:pPr>
            <a:r>
              <a:rPr lang="it-IT" altLang="it-IT" smtClean="0"/>
              <a:t>Top15 molecole per spesa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82859"/>
              </p:ext>
            </p:extLst>
          </p:nvPr>
        </p:nvGraphicFramePr>
        <p:xfrm>
          <a:off x="685800" y="1741488"/>
          <a:ext cx="822801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Worksheet" r:id="rId3" imgW="8214419" imgH="3375648" progId="Excel.Sheet.8">
                  <p:link updateAutomatic="1"/>
                </p:oleObj>
              </mc:Choice>
              <mc:Fallback>
                <p:oleObj name="Worksheet" r:id="rId3" imgW="8214419" imgH="3375648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41488"/>
                        <a:ext cx="822801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IMS Health Confidential</a:t>
            </a:r>
          </a:p>
        </p:txBody>
      </p:sp>
      <p:sp>
        <p:nvSpPr>
          <p:cNvPr id="2052" name="Title 3"/>
          <p:cNvSpPr>
            <a:spLocks noGrp="1"/>
          </p:cNvSpPr>
          <p:nvPr>
            <p:ph type="title"/>
          </p:nvPr>
        </p:nvSpPr>
        <p:spPr>
          <a:xfrm>
            <a:off x="485775" y="74613"/>
            <a:ext cx="8280400" cy="849312"/>
          </a:xfrm>
        </p:spPr>
        <p:txBody>
          <a:bodyPr>
            <a:spAutoFit/>
          </a:bodyPr>
          <a:lstStyle/>
          <a:p>
            <a:r>
              <a:rPr lang="it-IT" altLang="it-IT" smtClean="0"/>
              <a:t>Consumi Interni</a:t>
            </a:r>
          </a:p>
        </p:txBody>
      </p:sp>
      <p:sp>
        <p:nvSpPr>
          <p:cNvPr id="205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5775" y="1087438"/>
            <a:ext cx="8280400" cy="312737"/>
          </a:xfrm>
        </p:spPr>
        <p:txBody>
          <a:bodyPr>
            <a:normAutofit fontScale="77500" lnSpcReduction="20000"/>
          </a:bodyPr>
          <a:lstStyle/>
          <a:p>
            <a:pPr defTabSz="409575" fontAlgn="base">
              <a:spcAft>
                <a:spcPct val="0"/>
              </a:spcAft>
              <a:buFontTx/>
              <a:buNone/>
            </a:pPr>
            <a:r>
              <a:rPr lang="it-IT" altLang="it-IT" smtClean="0"/>
              <a:t>Spesa per Atc1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18033"/>
              </p:ext>
            </p:extLst>
          </p:nvPr>
        </p:nvGraphicFramePr>
        <p:xfrm>
          <a:off x="838200" y="1800225"/>
          <a:ext cx="7964488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Worksheet" r:id="rId3" imgW="7155281" imgH="3253824" progId="Excel.Sheet.8">
                  <p:link updateAutomatic="1"/>
                </p:oleObj>
              </mc:Choice>
              <mc:Fallback>
                <p:oleObj name="Worksheet" r:id="rId3" imgW="7155281" imgH="3253824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00225"/>
                        <a:ext cx="7964488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IMS Health Confidential</a:t>
            </a:r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485775" y="74613"/>
            <a:ext cx="8280400" cy="849312"/>
          </a:xfrm>
        </p:spPr>
        <p:txBody>
          <a:bodyPr>
            <a:spAutoFit/>
          </a:bodyPr>
          <a:lstStyle/>
          <a:p>
            <a:r>
              <a:rPr lang="it-IT" altLang="it-IT" smtClean="0"/>
              <a:t>Distribuzione Diretta</a:t>
            </a:r>
          </a:p>
        </p:txBody>
      </p:sp>
      <p:sp>
        <p:nvSpPr>
          <p:cNvPr id="512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5775" y="1087438"/>
            <a:ext cx="8280400" cy="312737"/>
          </a:xfrm>
        </p:spPr>
        <p:txBody>
          <a:bodyPr>
            <a:normAutofit fontScale="77500" lnSpcReduction="20000"/>
          </a:bodyPr>
          <a:lstStyle/>
          <a:p>
            <a:pPr defTabSz="409575" fontAlgn="base">
              <a:spcAft>
                <a:spcPct val="0"/>
              </a:spcAft>
              <a:buFontTx/>
              <a:buNone/>
            </a:pPr>
            <a:r>
              <a:rPr lang="it-IT" altLang="it-IT" smtClean="0"/>
              <a:t>Spesa per Atc1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574695"/>
              </p:ext>
            </p:extLst>
          </p:nvPr>
        </p:nvGraphicFramePr>
        <p:xfrm>
          <a:off x="685800" y="1800225"/>
          <a:ext cx="811847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Worksheet" r:id="rId3" imgW="7155281" imgH="3253824" progId="Excel.Sheet.8">
                  <p:link updateAutomatic="1"/>
                </p:oleObj>
              </mc:Choice>
              <mc:Fallback>
                <p:oleObj name="Worksheet" r:id="rId3" imgW="7155281" imgH="3253824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00225"/>
                        <a:ext cx="8118475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IMS Health Confidential</a:t>
            </a:r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>
          <a:xfrm>
            <a:off x="485775" y="74613"/>
            <a:ext cx="8280400" cy="849312"/>
          </a:xfrm>
        </p:spPr>
        <p:txBody>
          <a:bodyPr>
            <a:spAutoFit/>
          </a:bodyPr>
          <a:lstStyle/>
          <a:p>
            <a:r>
              <a:rPr lang="it-IT" altLang="it-IT" smtClean="0"/>
              <a:t>Distribuzione Diretta</a:t>
            </a:r>
          </a:p>
        </p:txBody>
      </p:sp>
      <p:sp>
        <p:nvSpPr>
          <p:cNvPr id="614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5775" y="1087438"/>
            <a:ext cx="8280400" cy="312737"/>
          </a:xfrm>
        </p:spPr>
        <p:txBody>
          <a:bodyPr>
            <a:normAutofit fontScale="77500" lnSpcReduction="20000"/>
          </a:bodyPr>
          <a:lstStyle/>
          <a:p>
            <a:pPr defTabSz="409575" fontAlgn="base">
              <a:spcAft>
                <a:spcPct val="0"/>
              </a:spcAft>
              <a:buFontTx/>
              <a:buNone/>
            </a:pPr>
            <a:r>
              <a:rPr lang="it-IT" altLang="it-IT" smtClean="0"/>
              <a:t>Top15 molecole per spesa</a:t>
            </a:r>
          </a:p>
        </p:txBody>
      </p:sp>
      <p:graphicFrame>
        <p:nvGraphicFramePr>
          <p:cNvPr id="614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747866"/>
              </p:ext>
            </p:extLst>
          </p:nvPr>
        </p:nvGraphicFramePr>
        <p:xfrm>
          <a:off x="914400" y="1746250"/>
          <a:ext cx="799941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Worksheet" r:id="rId3" imgW="8214419" imgH="3375648" progId="Excel.Sheet.8">
                  <p:link updateAutomatic="1"/>
                </p:oleObj>
              </mc:Choice>
              <mc:Fallback>
                <p:oleObj name="Worksheet" r:id="rId3" imgW="8214419" imgH="3375648" progId="Excel.Sheet.8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46250"/>
                        <a:ext cx="799941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1288"/>
            <a:ext cx="882015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3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975"/>
            <a:ext cx="7599362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3960813" y="2525713"/>
            <a:ext cx="1271587" cy="647700"/>
          </a:xfrm>
          <a:prstGeom prst="flowChartMagneticDisk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400">
                <a:solidFill>
                  <a:srgbClr val="FFFFFF"/>
                </a:solidFill>
                <a:latin typeface="Trebuchet MS" pitchFamily="32" charset="0"/>
                <a:ea typeface="ＭＳ Ｐゴシック" pitchFamily="34" charset="-128"/>
              </a:rPr>
              <a:t>SDO</a:t>
            </a: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5835650" y="2533650"/>
            <a:ext cx="1354138" cy="620713"/>
          </a:xfrm>
          <a:prstGeom prst="flowChartMagneticDisk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400">
                <a:solidFill>
                  <a:srgbClr val="FFFFFF"/>
                </a:solidFill>
                <a:latin typeface="Trebuchet MS" pitchFamily="32" charset="0"/>
                <a:ea typeface="ＭＳ Ｐゴシック" pitchFamily="34" charset="-128"/>
              </a:rPr>
              <a:t>Farmaceutica</a:t>
            </a:r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2032000" y="2560638"/>
            <a:ext cx="1295400" cy="647700"/>
          </a:xfrm>
          <a:prstGeom prst="flowChartMagneticDisk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400">
                <a:solidFill>
                  <a:srgbClr val="FFFFFF"/>
                </a:solidFill>
                <a:latin typeface="Trebuchet MS" pitchFamily="32" charset="0"/>
                <a:ea typeface="ＭＳ Ｐゴシック" pitchFamily="34" charset="-128"/>
              </a:rPr>
              <a:t>Specialistica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108902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it-IT" altLang="it-IT" sz="2800" b="1">
                <a:solidFill>
                  <a:srgbClr val="000066"/>
                </a:solidFill>
                <a:latin typeface="Arial" charset="0"/>
                <a:ea typeface="ＭＳ Ｐゴシック" pitchFamily="34" charset="-128"/>
              </a:rPr>
            </a:br>
            <a:r>
              <a:rPr lang="it-IT" altLang="it-IT" sz="2800" b="1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L’ ANALISI VERTICALE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2679700" y="3321050"/>
            <a:ext cx="1588" cy="608013"/>
          </a:xfrm>
          <a:prstGeom prst="line">
            <a:avLst/>
          </a:prstGeom>
          <a:noFill/>
          <a:ln w="28440" cap="sq">
            <a:solidFill>
              <a:srgbClr val="80808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F8E87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4597400" y="3297238"/>
            <a:ext cx="1588" cy="608012"/>
          </a:xfrm>
          <a:prstGeom prst="line">
            <a:avLst/>
          </a:prstGeom>
          <a:noFill/>
          <a:ln w="28440" cap="sq">
            <a:solidFill>
              <a:srgbClr val="80808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F8E87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6515100" y="3309938"/>
            <a:ext cx="1588" cy="608012"/>
          </a:xfrm>
          <a:prstGeom prst="line">
            <a:avLst/>
          </a:prstGeom>
          <a:noFill/>
          <a:ln w="28440" cap="sq">
            <a:solidFill>
              <a:srgbClr val="80808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F8E87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261938" y="5622925"/>
            <a:ext cx="8680450" cy="460375"/>
          </a:xfrm>
          <a:prstGeom prst="rect">
            <a:avLst/>
          </a:prstGeom>
          <a:noFill/>
          <a:ln w="2232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LA SEPARAZIONE DELLE VARIABILI ASSISTENZIALI</a:t>
            </a: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1419225" y="4013200"/>
            <a:ext cx="6496050" cy="460375"/>
          </a:xfrm>
          <a:prstGeom prst="rect">
            <a:avLst/>
          </a:prstGeom>
          <a:noFill/>
          <a:ln w="2232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La lettura a “silos”</a:t>
            </a:r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>
            <a:off x="4597400" y="4595813"/>
            <a:ext cx="1588" cy="992187"/>
          </a:xfrm>
          <a:prstGeom prst="line">
            <a:avLst/>
          </a:prstGeom>
          <a:noFill/>
          <a:ln w="28440" cap="sq">
            <a:solidFill>
              <a:srgbClr val="80808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F8E87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261938" y="0"/>
            <a:ext cx="868045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32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Un nuovo modello di governance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sz="32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PDTA - Costi assistenziali</a:t>
            </a:r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1066800" y="6400800"/>
            <a:ext cx="7086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Governare il processo di cura e non la singola variabile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331913" y="115888"/>
            <a:ext cx="468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-130175" y="1219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L’ ANALISI TRASVERSALE</a:t>
            </a:r>
          </a:p>
        </p:txBody>
      </p:sp>
      <p:sp>
        <p:nvSpPr>
          <p:cNvPr id="39940" name="Line 3"/>
          <p:cNvSpPr>
            <a:spLocks noChangeShapeType="1"/>
          </p:cNvSpPr>
          <p:nvPr/>
        </p:nvSpPr>
        <p:spPr bwMode="auto">
          <a:xfrm>
            <a:off x="2019300" y="3275013"/>
            <a:ext cx="1588" cy="608012"/>
          </a:xfrm>
          <a:prstGeom prst="line">
            <a:avLst/>
          </a:prstGeom>
          <a:noFill/>
          <a:ln w="28440" cap="sq">
            <a:solidFill>
              <a:srgbClr val="80808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F8E87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4314825" y="3298825"/>
            <a:ext cx="1588" cy="608013"/>
          </a:xfrm>
          <a:prstGeom prst="line">
            <a:avLst/>
          </a:prstGeom>
          <a:noFill/>
          <a:ln w="28440" cap="sq">
            <a:solidFill>
              <a:srgbClr val="80808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F8E87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6756400" y="3298825"/>
            <a:ext cx="1588" cy="608013"/>
          </a:xfrm>
          <a:prstGeom prst="line">
            <a:avLst/>
          </a:prstGeom>
          <a:noFill/>
          <a:ln w="28440" cap="sq">
            <a:solidFill>
              <a:srgbClr val="80808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F8E87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419225" y="5622925"/>
            <a:ext cx="6496050" cy="460375"/>
          </a:xfrm>
          <a:prstGeom prst="rect">
            <a:avLst/>
          </a:prstGeom>
          <a:noFill/>
          <a:ln w="2232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IL PERCORSO ASSISTENZIALE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765175" y="3989388"/>
            <a:ext cx="7062788" cy="460375"/>
          </a:xfrm>
          <a:prstGeom prst="rect">
            <a:avLst/>
          </a:prstGeom>
          <a:noFill/>
          <a:ln w="2232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La lettura trasversale integrata</a:t>
            </a:r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4314825" y="4548188"/>
            <a:ext cx="1588" cy="1050925"/>
          </a:xfrm>
          <a:prstGeom prst="line">
            <a:avLst/>
          </a:prstGeom>
          <a:noFill/>
          <a:ln w="28440" cap="sq">
            <a:solidFill>
              <a:srgbClr val="808080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F8E87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9946" name="Group 9"/>
          <p:cNvGrpSpPr>
            <a:grpSpLocks/>
          </p:cNvGrpSpPr>
          <p:nvPr/>
        </p:nvGrpSpPr>
        <p:grpSpPr bwMode="auto">
          <a:xfrm>
            <a:off x="231775" y="2308225"/>
            <a:ext cx="9247188" cy="3595688"/>
            <a:chOff x="146" y="1454"/>
            <a:chExt cx="5825" cy="2265"/>
          </a:xfrm>
        </p:grpSpPr>
        <p:grpSp>
          <p:nvGrpSpPr>
            <p:cNvPr id="39951" name="Group 10"/>
            <p:cNvGrpSpPr>
              <a:grpSpLocks/>
            </p:cNvGrpSpPr>
            <p:nvPr/>
          </p:nvGrpSpPr>
          <p:grpSpPr bwMode="auto">
            <a:xfrm>
              <a:off x="146" y="1454"/>
              <a:ext cx="5825" cy="2265"/>
              <a:chOff x="146" y="1454"/>
              <a:chExt cx="5825" cy="2265"/>
            </a:xfrm>
          </p:grpSpPr>
          <p:sp>
            <p:nvSpPr>
              <p:cNvPr id="39953" name="Text Box 11"/>
              <p:cNvSpPr txBox="1">
                <a:spLocks noChangeArrowheads="1"/>
              </p:cNvSpPr>
              <p:nvPr/>
            </p:nvSpPr>
            <p:spPr bwMode="auto">
              <a:xfrm>
                <a:off x="4949" y="1474"/>
                <a:ext cx="1022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1pPr>
                <a:lvl2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2pPr>
                <a:lvl3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3pPr>
                <a:lvl4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4pPr>
                <a:lvl5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Verdana" pitchFamily="32" charset="0"/>
                    <a:ea typeface="Microsoft YaHei" pitchFamily="34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it-IT" altLang="it-IT" sz="2000" b="1">
                    <a:solidFill>
                      <a:srgbClr val="CC0000"/>
                    </a:solidFill>
                    <a:latin typeface="Arial" charset="0"/>
                    <a:ea typeface="ＭＳ Ｐゴシック" pitchFamily="34" charset="-128"/>
                  </a:rPr>
                  <a:t>Farmaco</a:t>
                </a:r>
              </a:p>
              <a:p>
                <a:pPr eaLnBrk="1" hangingPunct="1">
                  <a:buClrTx/>
                  <a:buFontTx/>
                  <a:buNone/>
                </a:pPr>
                <a:endParaRPr lang="it-IT" altLang="it-IT" sz="2000" b="1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endParaRPr>
              </a:p>
              <a:p>
                <a:pPr eaLnBrk="1" hangingPunct="1">
                  <a:buClrTx/>
                  <a:buFontTx/>
                  <a:buNone/>
                </a:pPr>
                <a:r>
                  <a:rPr lang="it-IT" altLang="it-IT" sz="2000" b="1">
                    <a:solidFill>
                      <a:srgbClr val="CC0000"/>
                    </a:solidFill>
                    <a:latin typeface="Arial" charset="0"/>
                    <a:ea typeface="ＭＳ Ｐゴシック" pitchFamily="34" charset="-128"/>
                  </a:rPr>
                  <a:t>Paziente</a:t>
                </a:r>
              </a:p>
            </p:txBody>
          </p:sp>
          <p:sp>
            <p:nvSpPr>
              <p:cNvPr id="39954" name="Text Box 12"/>
              <p:cNvSpPr txBox="1">
                <a:spLocks noChangeArrowheads="1"/>
              </p:cNvSpPr>
              <p:nvPr/>
            </p:nvSpPr>
            <p:spPr bwMode="auto">
              <a:xfrm>
                <a:off x="772" y="1454"/>
                <a:ext cx="33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altLang="it-IT"/>
              </a:p>
            </p:txBody>
          </p:sp>
          <p:sp>
            <p:nvSpPr>
              <p:cNvPr id="39955" name="Line 13"/>
              <p:cNvSpPr>
                <a:spLocks noChangeShapeType="1"/>
              </p:cNvSpPr>
              <p:nvPr/>
            </p:nvSpPr>
            <p:spPr bwMode="auto">
              <a:xfrm>
                <a:off x="271" y="1797"/>
                <a:ext cx="0" cy="1906"/>
              </a:xfrm>
              <a:prstGeom prst="line">
                <a:avLst/>
              </a:prstGeom>
              <a:noFill/>
              <a:ln w="38160" cap="sq">
                <a:solidFill>
                  <a:srgbClr val="FF6600"/>
                </a:solidFill>
                <a:miter lim="800000"/>
                <a:headEnd/>
                <a:tailEnd/>
              </a:ln>
              <a:effectLst>
                <a:outerShdw dist="74769" dir="938535" algn="ctr" rotWithShape="0">
                  <a:srgbClr val="000000">
                    <a:alpha val="38033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956" name="Freeform 14"/>
              <p:cNvSpPr>
                <a:spLocks noChangeArrowheads="1"/>
              </p:cNvSpPr>
              <p:nvPr/>
            </p:nvSpPr>
            <p:spPr bwMode="auto">
              <a:xfrm>
                <a:off x="146" y="3688"/>
                <a:ext cx="859" cy="31"/>
              </a:xfrm>
              <a:custGeom>
                <a:avLst/>
                <a:gdLst>
                  <a:gd name="T0" fmla="*/ 0 w 9404350"/>
                  <a:gd name="T1" fmla="*/ 0 h 100013"/>
                  <a:gd name="T2" fmla="*/ 0 w 9404350"/>
                  <a:gd name="T3" fmla="*/ 0 h 100013"/>
                  <a:gd name="T4" fmla="*/ 0 w 9404350"/>
                  <a:gd name="T5" fmla="*/ 0 h 100013"/>
                  <a:gd name="T6" fmla="*/ 0 w 9404350"/>
                  <a:gd name="T7" fmla="*/ 0 h 1000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8074 w 9404350"/>
                  <a:gd name="T13" fmla="*/ 38715 h 100013"/>
                  <a:gd name="T14" fmla="*/ 8156276 w 9404350"/>
                  <a:gd name="T15" fmla="*/ 61298 h 1000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4350" h="100013">
                    <a:moveTo>
                      <a:pt x="1246546" y="38245"/>
                    </a:moveTo>
                    <a:lnTo>
                      <a:pt x="8157804" y="38245"/>
                    </a:lnTo>
                    <a:lnTo>
                      <a:pt x="8157804" y="61768"/>
                    </a:lnTo>
                    <a:lnTo>
                      <a:pt x="1246546" y="61768"/>
                    </a:lnTo>
                    <a:lnTo>
                      <a:pt x="1246546" y="38245"/>
                    </a:lnTo>
                    <a:close/>
                  </a:path>
                </a:pathLst>
              </a:custGeom>
              <a:solidFill>
                <a:srgbClr val="77A7E0"/>
              </a:solidFill>
              <a:ln w="19080" cap="flat">
                <a:solidFill>
                  <a:srgbClr val="FF6600"/>
                </a:solidFill>
                <a:round/>
                <a:headEnd/>
                <a:tailEnd/>
              </a:ln>
              <a:effectLst>
                <a:outerShdw dist="75597" dir="106468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9952" name="Line 15"/>
            <p:cNvSpPr>
              <a:spLocks noChangeShapeType="1"/>
            </p:cNvSpPr>
            <p:nvPr/>
          </p:nvSpPr>
          <p:spPr bwMode="auto">
            <a:xfrm flipH="1">
              <a:off x="270" y="1797"/>
              <a:ext cx="5379" cy="0"/>
            </a:xfrm>
            <a:prstGeom prst="line">
              <a:avLst/>
            </a:prstGeom>
            <a:noFill/>
            <a:ln w="38160" cap="sq">
              <a:solidFill>
                <a:srgbClr val="FF6600"/>
              </a:solidFill>
              <a:miter lim="800000"/>
              <a:headEnd/>
              <a:tailEnd/>
            </a:ln>
            <a:effectLst>
              <a:outerShdw dist="74769" dir="938535" algn="ctr" rotWithShape="0">
                <a:srgbClr val="00000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9947" name="AutoShape 16"/>
          <p:cNvSpPr>
            <a:spLocks noChangeArrowheads="1"/>
          </p:cNvSpPr>
          <p:nvPr/>
        </p:nvSpPr>
        <p:spPr bwMode="auto">
          <a:xfrm>
            <a:off x="1419225" y="2497138"/>
            <a:ext cx="1295400" cy="647700"/>
          </a:xfrm>
          <a:prstGeom prst="flowChartMagneticDisk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400">
                <a:solidFill>
                  <a:srgbClr val="FFFFFF"/>
                </a:solidFill>
                <a:latin typeface="Trebuchet MS" pitchFamily="32" charset="0"/>
                <a:ea typeface="ＭＳ Ｐゴシック" pitchFamily="34" charset="-128"/>
              </a:rPr>
              <a:t>Specialistica</a:t>
            </a:r>
          </a:p>
        </p:txBody>
      </p:sp>
      <p:sp>
        <p:nvSpPr>
          <p:cNvPr id="39948" name="AutoShape 17"/>
          <p:cNvSpPr>
            <a:spLocks noChangeArrowheads="1"/>
          </p:cNvSpPr>
          <p:nvPr/>
        </p:nvSpPr>
        <p:spPr bwMode="auto">
          <a:xfrm>
            <a:off x="3678238" y="2509838"/>
            <a:ext cx="1271587" cy="647700"/>
          </a:xfrm>
          <a:prstGeom prst="flowChartMagneticDisk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400">
                <a:solidFill>
                  <a:srgbClr val="FFFFFF"/>
                </a:solidFill>
                <a:latin typeface="Trebuchet MS" pitchFamily="32" charset="0"/>
                <a:ea typeface="ＭＳ Ｐゴシック" pitchFamily="34" charset="-128"/>
              </a:rPr>
              <a:t>SDO</a:t>
            </a:r>
          </a:p>
        </p:txBody>
      </p:sp>
      <p:sp>
        <p:nvSpPr>
          <p:cNvPr id="39949" name="AutoShape 18"/>
          <p:cNvSpPr>
            <a:spLocks noChangeArrowheads="1"/>
          </p:cNvSpPr>
          <p:nvPr/>
        </p:nvSpPr>
        <p:spPr bwMode="auto">
          <a:xfrm>
            <a:off x="6013450" y="2533650"/>
            <a:ext cx="1354138" cy="620713"/>
          </a:xfrm>
          <a:prstGeom prst="flowChartMagneticDisk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6"/>
              </a:srgbClr>
            </a:outerShdw>
          </a:effec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400">
                <a:solidFill>
                  <a:srgbClr val="FFFFFF"/>
                </a:solidFill>
                <a:latin typeface="Trebuchet MS" pitchFamily="32" charset="0"/>
                <a:ea typeface="ＭＳ Ｐゴシック" pitchFamily="34" charset="-128"/>
              </a:rPr>
              <a:t>Farmaceutica</a:t>
            </a:r>
          </a:p>
        </p:txBody>
      </p:sp>
      <p:sp>
        <p:nvSpPr>
          <p:cNvPr id="39950" name="Rectangle 19"/>
          <p:cNvSpPr>
            <a:spLocks noChangeArrowheads="1"/>
          </p:cNvSpPr>
          <p:nvPr/>
        </p:nvSpPr>
        <p:spPr bwMode="auto">
          <a:xfrm>
            <a:off x="261938" y="0"/>
            <a:ext cx="868045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32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Un nuovo modello di governance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sz="32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PDTA - Costi assistenziali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1"/>
          <p:cNvSpPr>
            <a:spLocks noChangeArrowheads="1"/>
          </p:cNvSpPr>
          <p:nvPr/>
        </p:nvSpPr>
        <p:spPr bwMode="auto">
          <a:xfrm>
            <a:off x="179388" y="765175"/>
            <a:ext cx="1509712" cy="720725"/>
          </a:xfrm>
          <a:prstGeom prst="can">
            <a:avLst>
              <a:gd name="adj" fmla="val 25000"/>
            </a:avLst>
          </a:prstGeom>
          <a:solidFill>
            <a:srgbClr val="CCFFCC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Farmaceutica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terrritoriale</a:t>
            </a:r>
          </a:p>
        </p:txBody>
      </p:sp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179388" y="2708275"/>
            <a:ext cx="1509712" cy="720725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Dimissioni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 ospedaliere</a:t>
            </a: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179388" y="3573463"/>
            <a:ext cx="1509712" cy="72072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Specialistica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diagnostica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79388" y="1700213"/>
            <a:ext cx="1509712" cy="720725"/>
          </a:xfrm>
          <a:prstGeom prst="can">
            <a:avLst>
              <a:gd name="adj" fmla="val 25000"/>
            </a:avLst>
          </a:prstGeom>
          <a:solidFill>
            <a:srgbClr val="3FBF7F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Farmaceutica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ospedaliera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124075" y="5516563"/>
            <a:ext cx="1582738" cy="865187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anagrafe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pazienti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3851275" y="5516563"/>
            <a:ext cx="1582738" cy="865187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anagrafe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medici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179388" y="4508500"/>
            <a:ext cx="1509712" cy="720725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Assistenza 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domiciliare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5580063" y="5516563"/>
            <a:ext cx="1582737" cy="865187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anagrafe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strutture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7380288" y="908050"/>
            <a:ext cx="1439862" cy="792163"/>
          </a:xfrm>
          <a:prstGeom prst="can">
            <a:avLst>
              <a:gd name="adj" fmla="val 25000"/>
            </a:avLst>
          </a:prstGeom>
          <a:solidFill>
            <a:srgbClr val="33CCFF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Anagrafe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Farmaci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7451725" y="1844675"/>
            <a:ext cx="1373188" cy="792163"/>
          </a:xfrm>
          <a:prstGeom prst="can">
            <a:avLst>
              <a:gd name="adj" fmla="val 25000"/>
            </a:avLst>
          </a:prstGeom>
          <a:solidFill>
            <a:srgbClr val="33CCFF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Classif.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ATC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7451725" y="2852738"/>
            <a:ext cx="1373188" cy="792162"/>
          </a:xfrm>
          <a:prstGeom prst="can">
            <a:avLst>
              <a:gd name="adj" fmla="val 25000"/>
            </a:avLst>
          </a:prstGeom>
          <a:solidFill>
            <a:srgbClr val="33CCFF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Classif.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ICDIX-CM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2124075" y="3284538"/>
            <a:ext cx="792163" cy="1587"/>
          </a:xfrm>
          <a:prstGeom prst="line">
            <a:avLst/>
          </a:prstGeom>
          <a:noFill/>
          <a:ln w="127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4643438" y="4505325"/>
            <a:ext cx="1587" cy="654050"/>
          </a:xfrm>
          <a:prstGeom prst="line">
            <a:avLst/>
          </a:prstGeom>
          <a:noFill/>
          <a:ln w="127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>
            <a:off x="6369050" y="3429000"/>
            <a:ext cx="798513" cy="1588"/>
          </a:xfrm>
          <a:prstGeom prst="line">
            <a:avLst/>
          </a:prstGeom>
          <a:noFill/>
          <a:ln w="127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7451725" y="3860800"/>
            <a:ext cx="1406525" cy="790575"/>
          </a:xfrm>
          <a:prstGeom prst="can">
            <a:avLst>
              <a:gd name="adj" fmla="val 25000"/>
            </a:avLst>
          </a:prstGeom>
          <a:solidFill>
            <a:srgbClr val="33CCFF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Nomenclat.</a:t>
            </a:r>
          </a:p>
        </p:txBody>
      </p:sp>
      <p:sp>
        <p:nvSpPr>
          <p:cNvPr id="49169" name="Rectangle 16"/>
          <p:cNvSpPr>
            <a:spLocks noChangeArrowheads="1"/>
          </p:cNvSpPr>
          <p:nvPr/>
        </p:nvSpPr>
        <p:spPr bwMode="auto">
          <a:xfrm>
            <a:off x="2124075" y="333375"/>
            <a:ext cx="47513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SzPct val="70000"/>
              <a:buFontTx/>
              <a:buNone/>
            </a:pPr>
            <a:r>
              <a:rPr lang="it-IT" altLang="it-IT" sz="2000" b="1" i="1">
                <a:solidFill>
                  <a:srgbClr val="C00000"/>
                </a:solidFill>
                <a:latin typeface="Arial Rounded MT Bold" pitchFamily="32" charset="0"/>
              </a:rPr>
              <a:t>I DATI SANITARI: </a:t>
            </a:r>
            <a:r>
              <a:rPr lang="it-IT" altLang="it-IT" sz="2000">
                <a:solidFill>
                  <a:srgbClr val="C00000"/>
                </a:solidFill>
                <a:latin typeface="Arial Rounded MT Bold" pitchFamily="32" charset="0"/>
              </a:rPr>
              <a:t>flussi in ingresso</a:t>
            </a: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179388" y="5373688"/>
            <a:ext cx="1509712" cy="1079500"/>
          </a:xfrm>
          <a:prstGeom prst="can">
            <a:avLst>
              <a:gd name="adj" fmla="val 25000"/>
            </a:avLst>
          </a:prstGeom>
          <a:solidFill>
            <a:srgbClr val="CC99FF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Assistenza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Integrativa e 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protesica</a:t>
            </a:r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7451725" y="4724400"/>
            <a:ext cx="1406525" cy="790575"/>
          </a:xfrm>
          <a:prstGeom prst="can">
            <a:avLst>
              <a:gd name="adj" fmla="val 25000"/>
            </a:avLst>
          </a:prstGeom>
          <a:solidFill>
            <a:srgbClr val="33CCFF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Dispositivi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medici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3132138" y="2708275"/>
            <a:ext cx="2735262" cy="1441450"/>
          </a:xfrm>
          <a:prstGeom prst="roundRect">
            <a:avLst>
              <a:gd name="adj" fmla="val 16667"/>
            </a:avLst>
          </a:prstGeom>
          <a:solidFill>
            <a:srgbClr val="FE8637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>
                <a:solidFill>
                  <a:srgbClr val="FFFFFF"/>
                </a:solidFill>
                <a:latin typeface="Century Schoolbook" pitchFamily="16" charset="0"/>
              </a:rPr>
              <a:t>Sistema informativo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>
                <a:solidFill>
                  <a:srgbClr val="FFFFFF"/>
                </a:solidFill>
                <a:latin typeface="Century Schoolbook" pitchFamily="16" charset="0"/>
              </a:rPr>
              <a:t>decisionale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3851275" y="981075"/>
            <a:ext cx="1439863" cy="792163"/>
          </a:xfrm>
          <a:prstGeom prst="can">
            <a:avLst>
              <a:gd name="adj" fmla="val 25000"/>
            </a:avLst>
          </a:prstGeom>
          <a:solidFill>
            <a:srgbClr val="D9D9D9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Dati clinici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(di esito)</a:t>
            </a:r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5508625" y="981075"/>
            <a:ext cx="1439863" cy="792163"/>
          </a:xfrm>
          <a:prstGeom prst="can">
            <a:avLst>
              <a:gd name="adj" fmla="val 25000"/>
            </a:avLst>
          </a:prstGeom>
          <a:solidFill>
            <a:srgbClr val="D9D9D9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Dati  socio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ecnomici</a:t>
            </a: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4500563" y="1844675"/>
            <a:ext cx="1587" cy="647700"/>
          </a:xfrm>
          <a:prstGeom prst="line">
            <a:avLst/>
          </a:prstGeom>
          <a:noFill/>
          <a:ln w="12708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2195513" y="981075"/>
            <a:ext cx="1439862" cy="792163"/>
          </a:xfrm>
          <a:prstGeom prst="can">
            <a:avLst>
              <a:gd name="adj" fmla="val 25000"/>
            </a:avLst>
          </a:prstGeom>
          <a:solidFill>
            <a:srgbClr val="D9D9D9"/>
          </a:solidFill>
          <a:ln w="9360" cap="sq">
            <a:solidFill>
              <a:srgbClr val="D261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Registri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b="1">
                <a:solidFill>
                  <a:srgbClr val="000000"/>
                </a:solidFill>
                <a:latin typeface="Garamond" pitchFamily="16" charset="0"/>
              </a:rPr>
              <a:t>Patologia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6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2" dur="1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6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  <p:bldP spid="55309" grpId="0" animBg="1"/>
      <p:bldP spid="55310" grpId="0" animBg="1"/>
      <p:bldP spid="553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539750" y="2492375"/>
            <a:ext cx="4032250" cy="26844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28676" name="object 4"/>
          <p:cNvSpPr txBox="1">
            <a:spLocks noChangeArrowheads="1"/>
          </p:cNvSpPr>
          <p:nvPr/>
        </p:nvSpPr>
        <p:spPr bwMode="auto">
          <a:xfrm>
            <a:off x="3923928" y="980729"/>
            <a:ext cx="4945435" cy="459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688"/>
              </a:lnSpc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2400" b="1" dirty="0">
                <a:latin typeface="Century Gothic" panose="020B0502020202020204" pitchFamily="34" charset="0"/>
              </a:rPr>
              <a:t>Quale cifra siamo disposti  a pagare per curare una  malattia</a:t>
            </a:r>
            <a:r>
              <a:rPr lang="it-IT" altLang="it-IT" sz="2400" b="1" dirty="0" smtClean="0">
                <a:latin typeface="Century Gothic" panose="020B0502020202020204" pitchFamily="34" charset="0"/>
              </a:rPr>
              <a:t>?</a:t>
            </a:r>
          </a:p>
          <a:p>
            <a:pPr marL="12700" indent="0" eaLnBrk="1" hangingPunct="1">
              <a:lnSpc>
                <a:spcPts val="2688"/>
              </a:lnSpc>
              <a:buClr>
                <a:srgbClr val="009999"/>
              </a:buClr>
            </a:pPr>
            <a:endParaRPr lang="it-IT" altLang="it-IT" sz="24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2400" b="1" dirty="0">
                <a:latin typeface="Century Gothic" panose="020B0502020202020204" pitchFamily="34" charset="0"/>
              </a:rPr>
              <a:t>Quale cifra siamo in grado  di sostenere per curare una  malattia</a:t>
            </a:r>
            <a:r>
              <a:rPr lang="it-IT" altLang="it-IT" sz="2400" b="1" dirty="0" smtClean="0">
                <a:latin typeface="Century Gothic" panose="020B0502020202020204" pitchFamily="34" charset="0"/>
              </a:rPr>
              <a:t>?</a:t>
            </a:r>
          </a:p>
          <a:p>
            <a:pPr marL="12700" indent="0" eaLnBrk="1" hangingPunct="1">
              <a:lnSpc>
                <a:spcPct val="80000"/>
              </a:lnSpc>
              <a:spcBef>
                <a:spcPts val="700"/>
              </a:spcBef>
              <a:buClr>
                <a:srgbClr val="009999"/>
              </a:buClr>
            </a:pPr>
            <a:endParaRPr lang="it-IT" altLang="it-IT" sz="24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2400" b="1" dirty="0">
                <a:latin typeface="Century Gothic" panose="020B0502020202020204" pitchFamily="34" charset="0"/>
              </a:rPr>
              <a:t>Quale spesa è giusto  sostenere per un  trattamento</a:t>
            </a:r>
            <a:r>
              <a:rPr lang="it-IT" altLang="it-IT" sz="2400" b="1" dirty="0" smtClean="0">
                <a:latin typeface="Century Gothic" panose="020B0502020202020204" pitchFamily="34" charset="0"/>
              </a:rPr>
              <a:t>?</a:t>
            </a:r>
          </a:p>
          <a:p>
            <a:pPr marL="12700" indent="0" eaLnBrk="1" hangingPunct="1">
              <a:lnSpc>
                <a:spcPct val="80000"/>
              </a:lnSpc>
              <a:spcBef>
                <a:spcPts val="675"/>
              </a:spcBef>
              <a:buClr>
                <a:srgbClr val="009999"/>
              </a:buClr>
            </a:pPr>
            <a:endParaRPr lang="it-IT" altLang="it-IT" sz="2400" b="1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ts val="2688"/>
              </a:lnSpc>
              <a:spcBef>
                <a:spcPts val="650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2400" b="1" dirty="0">
                <a:latin typeface="Century Gothic" panose="020B0502020202020204" pitchFamily="34" charset="0"/>
              </a:rPr>
              <a:t>Spendere oggi è un  investimento per domani?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3348038" y="1484313"/>
            <a:ext cx="1584325" cy="865187"/>
          </a:xfrm>
          <a:prstGeom prst="rect">
            <a:avLst/>
          </a:prstGeom>
          <a:noFill/>
          <a:ln w="2844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563938" y="1484313"/>
            <a:ext cx="12636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u="sng">
                <a:solidFill>
                  <a:srgbClr val="000000"/>
                </a:solidFill>
              </a:rPr>
              <a:t>Plan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1600">
                <a:solidFill>
                  <a:srgbClr val="000000"/>
                </a:solidFill>
              </a:rPr>
              <a:t>Linee guida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6156325" y="2708275"/>
            <a:ext cx="15128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u="sng">
                <a:solidFill>
                  <a:srgbClr val="000000"/>
                </a:solidFill>
              </a:rPr>
              <a:t>Do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1600">
                <a:solidFill>
                  <a:srgbClr val="000000"/>
                </a:solidFill>
              </a:rPr>
              <a:t>Erogazione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1600">
                <a:solidFill>
                  <a:srgbClr val="000000"/>
                </a:solidFill>
              </a:rPr>
              <a:t>Prestazione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6156325" y="2708275"/>
            <a:ext cx="1584325" cy="936625"/>
          </a:xfrm>
          <a:prstGeom prst="rect">
            <a:avLst/>
          </a:prstGeom>
          <a:noFill/>
          <a:ln w="2844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3348038" y="4435475"/>
            <a:ext cx="1584325" cy="647700"/>
          </a:xfrm>
          <a:prstGeom prst="rect">
            <a:avLst/>
          </a:prstGeom>
          <a:noFill/>
          <a:ln w="2844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611188" y="2708275"/>
            <a:ext cx="1584325" cy="936625"/>
          </a:xfrm>
          <a:prstGeom prst="rect">
            <a:avLst/>
          </a:prstGeom>
          <a:noFill/>
          <a:ln w="2844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419475" y="4435475"/>
            <a:ext cx="151288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u="sng">
                <a:solidFill>
                  <a:srgbClr val="000000"/>
                </a:solidFill>
              </a:rPr>
              <a:t>Check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1600">
                <a:solidFill>
                  <a:srgbClr val="000000"/>
                </a:solidFill>
              </a:rPr>
              <a:t>Monitoraggio</a:t>
            </a: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684213" y="2708275"/>
            <a:ext cx="1512887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u="sng">
                <a:solidFill>
                  <a:srgbClr val="000000"/>
                </a:solidFill>
              </a:rPr>
              <a:t>Act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1600">
                <a:solidFill>
                  <a:srgbClr val="000000"/>
                </a:solidFill>
              </a:rPr>
              <a:t>Azione di Intervento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5219700" y="1844675"/>
            <a:ext cx="1152525" cy="719138"/>
          </a:xfrm>
          <a:prstGeom prst="line">
            <a:avLst/>
          </a:prstGeom>
          <a:noFill/>
          <a:ln w="63360" cap="sq">
            <a:solidFill>
              <a:srgbClr val="000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5289550" y="3787775"/>
            <a:ext cx="1160463" cy="936625"/>
          </a:xfrm>
          <a:prstGeom prst="line">
            <a:avLst/>
          </a:prstGeom>
          <a:noFill/>
          <a:ln w="63360" cap="sq">
            <a:solidFill>
              <a:srgbClr val="000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 flipV="1">
            <a:off x="1689100" y="4002088"/>
            <a:ext cx="1308100" cy="804862"/>
          </a:xfrm>
          <a:prstGeom prst="line">
            <a:avLst/>
          </a:prstGeom>
          <a:noFill/>
          <a:ln w="63360" cap="sq">
            <a:solidFill>
              <a:srgbClr val="000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V="1">
            <a:off x="1835150" y="1770063"/>
            <a:ext cx="1296988" cy="731837"/>
          </a:xfrm>
          <a:prstGeom prst="line">
            <a:avLst/>
          </a:prstGeom>
          <a:noFill/>
          <a:ln w="63360" cap="sq">
            <a:solidFill>
              <a:srgbClr val="000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611188" y="3500438"/>
            <a:ext cx="7489825" cy="2592387"/>
          </a:xfrm>
          <a:prstGeom prst="ellips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4211638" y="2349500"/>
            <a:ext cx="1587" cy="1584325"/>
          </a:xfrm>
          <a:prstGeom prst="line">
            <a:avLst/>
          </a:prstGeom>
          <a:noFill/>
          <a:ln w="28440" cap="sq">
            <a:solidFill>
              <a:srgbClr val="000080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143375" y="2636838"/>
            <a:ext cx="10556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KPI 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(</a:t>
            </a:r>
            <a:r>
              <a:rPr lang="it-IT" altLang="it-IT" sz="1200">
                <a:solidFill>
                  <a:srgbClr val="000000"/>
                </a:solidFill>
              </a:rPr>
              <a:t>indicatori)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702300" y="4076700"/>
            <a:ext cx="21272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2060"/>
                </a:solidFill>
              </a:rPr>
              <a:t>flussi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2060"/>
                </a:solidFill>
              </a:rPr>
              <a:t> amministrativi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1400" b="1" i="1">
                <a:solidFill>
                  <a:srgbClr val="002060"/>
                </a:solidFill>
              </a:rPr>
              <a:t>( dati clinici)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163638" y="4292600"/>
            <a:ext cx="13287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KPI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elaborati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895850" y="1268413"/>
            <a:ext cx="27765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1400" b="1">
                <a:solidFill>
                  <a:srgbClr val="002060"/>
                </a:solidFill>
              </a:rPr>
              <a:t>economiche, organizzative,</a:t>
            </a:r>
          </a:p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1400" b="1">
                <a:solidFill>
                  <a:srgbClr val="002060"/>
                </a:solidFill>
              </a:rPr>
              <a:t>scientifiche</a:t>
            </a:r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5003800" y="1125538"/>
            <a:ext cx="2665413" cy="881062"/>
          </a:xfrm>
          <a:prstGeom prst="ellipse">
            <a:avLst/>
          </a:prstGeom>
          <a:noFill/>
          <a:ln w="3816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0197" name="Text Box 20"/>
          <p:cNvSpPr txBox="1">
            <a:spLocks noChangeArrowheads="1"/>
          </p:cNvSpPr>
          <p:nvPr/>
        </p:nvSpPr>
        <p:spPr bwMode="auto">
          <a:xfrm>
            <a:off x="1728788" y="260350"/>
            <a:ext cx="55800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2400" b="1" i="1">
                <a:solidFill>
                  <a:srgbClr val="C00000"/>
                </a:solidFill>
                <a:latin typeface="Arial Rounded MT Bold" pitchFamily="32" charset="0"/>
              </a:rPr>
              <a:t>I DATI SANITARI: ciclo PDCA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182563" y="6237288"/>
            <a:ext cx="7869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SzPct val="70000"/>
              <a:buFontTx/>
              <a:buNone/>
            </a:pPr>
            <a:r>
              <a:rPr lang="it-IT" altLang="it-IT" sz="1600">
                <a:solidFill>
                  <a:srgbClr val="000000"/>
                </a:solidFill>
                <a:latin typeface="Arial Unicode MS" pitchFamily="32" charset="0"/>
                <a:cs typeface="Arial Unicode MS" pitchFamily="32" charset="0"/>
              </a:rPr>
              <a:t>KPI: Key Performance Indicator – Indicatori di valutazione dell’erogazione del servizio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1042988" y="908050"/>
            <a:ext cx="1944687" cy="368300"/>
          </a:xfrm>
          <a:prstGeom prst="rect">
            <a:avLst/>
          </a:prstGeom>
          <a:solidFill>
            <a:srgbClr val="FF0000"/>
          </a:solidFill>
          <a:ln w="284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0000"/>
                </a:solidFill>
              </a:rPr>
              <a:t>Permanente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4970463" y="5300663"/>
            <a:ext cx="89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2060"/>
                </a:solidFill>
              </a:rPr>
              <a:t>DATO</a:t>
            </a:r>
          </a:p>
        </p:txBody>
      </p:sp>
      <p:sp>
        <p:nvSpPr>
          <p:cNvPr id="56344" name="AutoShape 24"/>
          <p:cNvSpPr>
            <a:spLocks noChangeArrowheads="1"/>
          </p:cNvSpPr>
          <p:nvPr/>
        </p:nvSpPr>
        <p:spPr bwMode="auto">
          <a:xfrm>
            <a:off x="3635375" y="5372100"/>
            <a:ext cx="976313" cy="268288"/>
          </a:xfrm>
          <a:prstGeom prst="leftArrow">
            <a:avLst>
              <a:gd name="adj1" fmla="val 50000"/>
              <a:gd name="adj2" fmla="val 90976"/>
            </a:avLst>
          </a:prstGeom>
          <a:solidFill>
            <a:srgbClr val="FF0000"/>
          </a:solidFill>
          <a:ln w="284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1319213" y="5300663"/>
            <a:ext cx="2243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002060"/>
                </a:solidFill>
              </a:rPr>
              <a:t>INFORMAZIONE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487738" y="5732463"/>
            <a:ext cx="1417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SzPct val="70000"/>
              <a:buFontTx/>
              <a:buNone/>
            </a:pPr>
            <a:r>
              <a:rPr lang="it-IT" altLang="it-IT" b="1">
                <a:solidFill>
                  <a:srgbClr val="FF0000"/>
                </a:solidFill>
              </a:rPr>
              <a:t>QUALITA’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1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56330" grpId="0" animBg="1"/>
      <p:bldP spid="56331" grpId="0" animBg="1"/>
      <p:bldP spid="56332" grpId="0" animBg="1"/>
      <p:bldP spid="56333" grpId="0" animBg="1"/>
      <p:bldP spid="56334" grpId="0" animBg="1"/>
      <p:bldP spid="56339" grpId="0" animBg="1"/>
      <p:bldP spid="563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latin typeface="Century Gothic" panose="020B0502020202020204" pitchFamily="34" charset="0"/>
              </a:rPr>
              <a:t>Il ricorso alle prestazioni sanitarie nella ASL di Taranto – anno 2015</a:t>
            </a:r>
            <a:endParaRPr lang="it-IT" sz="20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50" y="4293096"/>
            <a:ext cx="5353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2768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932040" y="35730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Spesa per tipo flusso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95936" y="16288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83%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59832" y="25649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51%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35010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2"/>
                </a:solidFill>
              </a:rPr>
              <a:t>5%</a:t>
            </a:r>
            <a:endParaRPr lang="it-IT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2068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Farmaceutica territoriale: i gruppi di farmaci (ATC I livello) più prescritti</a:t>
            </a: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anno 2015</a:t>
            </a:r>
          </a:p>
          <a:p>
            <a:pPr algn="ctr"/>
            <a:endParaRPr lang="it-IT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043608" y="1484784"/>
          <a:ext cx="6768752" cy="3769995"/>
        </p:xfrm>
        <a:graphic>
          <a:graphicData uri="http://schemas.openxmlformats.org/drawingml/2006/table">
            <a:tbl>
              <a:tblPr/>
              <a:tblGrid>
                <a:gridCol w="993987"/>
                <a:gridCol w="3441864"/>
                <a:gridCol w="1275864"/>
                <a:gridCol w="1057037"/>
              </a:tblGrid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ATC I Livello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2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Descrizione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Prevalenza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Spesa Lorda Pro-capite Pesata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9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Antimicrobici generali ad uso sistemico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Apparato gastrointestinale e metabolismo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Sistema muscolo-scheletrico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Sistema cardiovascolare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€71,3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Sistema respiratorio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Sangue ed organi emopoietici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Preparati ormonali sistemici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Sistema nervoso centrale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Sistema genito-urinario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Organi di senso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Dermatologici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Antineoplastici ed immunomodulatori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Antiparassitari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€0,1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6206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INDICATORI </a:t>
            </a:r>
            <a:r>
              <a:rPr lang="it-IT" b="1" dirty="0" err="1" smtClean="0">
                <a:solidFill>
                  <a:schemeClr val="accent2"/>
                </a:solidFill>
              </a:rPr>
              <a:t>DI</a:t>
            </a:r>
            <a:r>
              <a:rPr lang="it-IT" b="1" dirty="0" smtClean="0">
                <a:solidFill>
                  <a:schemeClr val="accent2"/>
                </a:solidFill>
              </a:rPr>
              <a:t> APPROPRIATEZZA</a:t>
            </a: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Anno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1562100"/>
            <a:ext cx="7743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54229" y="883118"/>
            <a:ext cx="729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Indicatori di appropriatezza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8432" y="1379363"/>
            <a:ext cx="797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0000"/>
                </a:solidFill>
              </a:rPr>
              <a:t>% Trattati a </a:t>
            </a:r>
            <a:r>
              <a:rPr lang="it-IT" sz="1600" b="1" dirty="0" err="1">
                <a:solidFill>
                  <a:srgbClr val="000000"/>
                </a:solidFill>
              </a:rPr>
              <a:t>Sartani</a:t>
            </a:r>
            <a:r>
              <a:rPr lang="it-IT" sz="1600" b="1" dirty="0">
                <a:solidFill>
                  <a:srgbClr val="000000"/>
                </a:solidFill>
              </a:rPr>
              <a:t> a brevetto scaduto sul totale dei trattati con </a:t>
            </a:r>
            <a:r>
              <a:rPr lang="it-IT" sz="1600" b="1" dirty="0" err="1">
                <a:solidFill>
                  <a:srgbClr val="000000"/>
                </a:solidFill>
              </a:rPr>
              <a:t>Sartani</a:t>
            </a:r>
            <a:r>
              <a:rPr lang="it-IT" sz="1600" b="1" dirty="0">
                <a:solidFill>
                  <a:srgbClr val="000000"/>
                </a:solidFill>
              </a:rPr>
              <a:t> : Obiettivo </a:t>
            </a:r>
            <a:r>
              <a:rPr lang="it-IT" sz="1600" b="1" dirty="0" smtClean="0">
                <a:solidFill>
                  <a:srgbClr val="000000"/>
                </a:solidFill>
              </a:rPr>
              <a:t>&gt;=80</a:t>
            </a:r>
            <a:r>
              <a:rPr lang="it-IT" sz="1600" b="1" dirty="0">
                <a:solidFill>
                  <a:srgbClr val="000000"/>
                </a:solidFill>
              </a:rPr>
              <a:t>%</a:t>
            </a:r>
          </a:p>
        </p:txBody>
      </p:sp>
      <p:graphicFrame>
        <p:nvGraphicFramePr>
          <p:cNvPr id="10" name="Grafico 9"/>
          <p:cNvGraphicFramePr/>
          <p:nvPr/>
        </p:nvGraphicFramePr>
        <p:xfrm>
          <a:off x="1138990" y="2181726"/>
          <a:ext cx="7058526" cy="362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e 14"/>
          <p:cNvSpPr/>
          <p:nvPr/>
        </p:nvSpPr>
        <p:spPr>
          <a:xfrm>
            <a:off x="2662989" y="3994484"/>
            <a:ext cx="176464" cy="176463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54229" y="883118"/>
            <a:ext cx="729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Indicatori di appropriatezza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8432" y="1379363"/>
            <a:ext cx="797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</a:rPr>
              <a:t>% Trattati con </a:t>
            </a:r>
            <a:r>
              <a:rPr lang="it-IT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Amoxicillina</a:t>
            </a:r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</a:rPr>
              <a:t> sul totale dei trattati con Antibiotici: Obiettivo &gt;=50%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1363579" y="2057399"/>
          <a:ext cx="6673515" cy="352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e 10"/>
          <p:cNvSpPr/>
          <p:nvPr/>
        </p:nvSpPr>
        <p:spPr>
          <a:xfrm>
            <a:off x="2839452" y="2550694"/>
            <a:ext cx="176464" cy="176463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2209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228600" y="4267200"/>
            <a:ext cx="86106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  <a:latin typeface="Century" panose="02040604050505020304" pitchFamily="18" charset="0"/>
              </a:rPr>
              <a:t>EPIDEMIOLOGIA COME FONDAMENTO PER PRODURRE CONOSCENZA </a:t>
            </a:r>
            <a:r>
              <a:rPr lang="it-IT" altLang="it-IT" sz="2000" b="1" dirty="0" smtClean="0">
                <a:solidFill>
                  <a:srgbClr val="000000"/>
                </a:solidFill>
                <a:latin typeface="Century" panose="02040604050505020304" pitchFamily="18" charset="0"/>
              </a:rPr>
              <a:t> E QUALIFICARE LA SPESA</a:t>
            </a:r>
            <a:endParaRPr lang="it-IT" altLang="it-IT" sz="2000" b="1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684213" y="260350"/>
            <a:ext cx="619125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SzPct val="70000"/>
              <a:buFontTx/>
              <a:buNone/>
            </a:pPr>
            <a:r>
              <a:rPr lang="it-IT" altLang="it-IT" sz="32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altLang="it-IT" sz="3200" b="1" i="1" dirty="0" smtClean="0">
                <a:solidFill>
                  <a:srgbClr val="000000"/>
                </a:solidFill>
                <a:latin typeface="Calibri" pitchFamily="34" charset="0"/>
              </a:rPr>
              <a:t>CONCLUSIONI</a:t>
            </a:r>
            <a:endParaRPr lang="it-IT" altLang="it-IT" sz="32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79512" y="980729"/>
            <a:ext cx="8126288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i="1" dirty="0">
                <a:solidFill>
                  <a:srgbClr val="002060"/>
                </a:solidFill>
                <a:latin typeface="Calibri" pitchFamily="34" charset="0"/>
              </a:rPr>
              <a:t> √   </a:t>
            </a:r>
            <a:r>
              <a:rPr lang="it-IT" altLang="it-IT" sz="2000" b="1" i="1" dirty="0" smtClean="0">
                <a:solidFill>
                  <a:srgbClr val="000000"/>
                </a:solidFill>
                <a:latin typeface="Calibri" pitchFamily="34" charset="0"/>
              </a:rPr>
              <a:t>Saper leggere e interpretare i dati contabili ed epidemiologici per qualificare la spesa </a:t>
            </a:r>
          </a:p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i="1" dirty="0" smtClean="0">
                <a:solidFill>
                  <a:srgbClr val="000000"/>
                </a:solidFill>
                <a:latin typeface="Calibri" pitchFamily="34" charset="0"/>
              </a:rPr>
              <a:t>                </a:t>
            </a:r>
            <a:endParaRPr lang="it-IT" altLang="it-IT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√ Potenziare i settori strategici </a:t>
            </a:r>
            <a:r>
              <a:rPr lang="it-IT" altLang="it-IT" sz="2000" b="1" i="1" dirty="0" smtClean="0">
                <a:solidFill>
                  <a:srgbClr val="000000"/>
                </a:solidFill>
                <a:latin typeface="Calibri" pitchFamily="34" charset="0"/>
              </a:rPr>
              <a:t>di </a:t>
            </a:r>
            <a:r>
              <a:rPr lang="it-IT" altLang="it-IT" sz="2000" b="1" i="1" dirty="0" err="1" smtClean="0">
                <a:solidFill>
                  <a:srgbClr val="000000"/>
                </a:solidFill>
                <a:latin typeface="Calibri" pitchFamily="34" charset="0"/>
              </a:rPr>
              <a:t>Oncoematologia</a:t>
            </a:r>
            <a:r>
              <a:rPr lang="it-IT" altLang="it-IT" sz="2000" b="1" i="1" dirty="0" smtClean="0">
                <a:solidFill>
                  <a:srgbClr val="000000"/>
                </a:solidFill>
                <a:latin typeface="Calibri" pitchFamily="34" charset="0"/>
              </a:rPr>
              <a:t> , Malattie Infettive e Patologie Croniche in </a:t>
            </a:r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una visione sistemica</a:t>
            </a:r>
          </a:p>
          <a:p>
            <a:pPr algn="just" eaLnBrk="1" hangingPunct="1">
              <a:buClrTx/>
              <a:buSzPct val="70000"/>
              <a:buFontTx/>
              <a:buNone/>
            </a:pPr>
            <a:endParaRPr lang="it-IT" altLang="it-IT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√  Innescare i processi relazionali di formazione delle reti e superare posizioni riduzionistiche per armonizzare e portare il sistema all’unitarietà</a:t>
            </a:r>
          </a:p>
          <a:p>
            <a:pPr algn="just" eaLnBrk="1" hangingPunct="1">
              <a:buClrTx/>
              <a:buSzPct val="70000"/>
              <a:buFontTx/>
              <a:buNone/>
            </a:pPr>
            <a:endParaRPr lang="it-IT" altLang="it-IT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√  Declinare l’obiettivo di appropriatezza in ogni definizione</a:t>
            </a:r>
          </a:p>
          <a:p>
            <a:pPr algn="just" eaLnBrk="1" hangingPunct="1">
              <a:buClrTx/>
              <a:buSzPct val="70000"/>
              <a:buFontTx/>
              <a:buNone/>
            </a:pPr>
            <a:endParaRPr lang="it-IT" altLang="it-IT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√  Trasformare i dati in informazioni attraverso l’uso epidemiologico e sistematico dei dati </a:t>
            </a:r>
            <a:r>
              <a:rPr lang="it-IT" altLang="it-IT" sz="2000" b="1" i="1" dirty="0" smtClean="0">
                <a:solidFill>
                  <a:srgbClr val="000000"/>
                </a:solidFill>
                <a:latin typeface="Calibri" pitchFamily="34" charset="0"/>
              </a:rPr>
              <a:t>amministrativi</a:t>
            </a:r>
          </a:p>
          <a:p>
            <a:pPr algn="just" eaLnBrk="1" hangingPunct="1">
              <a:buClrTx/>
              <a:buSzPct val="70000"/>
              <a:buFontTx/>
              <a:buNone/>
            </a:pPr>
            <a:endParaRPr lang="it-IT" altLang="it-IT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i="1" dirty="0" smtClean="0">
                <a:solidFill>
                  <a:srgbClr val="000000"/>
                </a:solidFill>
                <a:latin typeface="Calibri" pitchFamily="34" charset="0"/>
              </a:rPr>
              <a:t>√  Definire un sistema di budget per profili assistenziali</a:t>
            </a:r>
          </a:p>
          <a:p>
            <a:pPr algn="just" eaLnBrk="1" hangingPunct="1">
              <a:buClrTx/>
              <a:buSzPct val="70000"/>
              <a:buFontTx/>
              <a:buNone/>
            </a:pPr>
            <a:endParaRPr lang="it-IT" altLang="it-IT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000" b="1" i="1" dirty="0">
                <a:solidFill>
                  <a:srgbClr val="000000"/>
                </a:solidFill>
                <a:latin typeface="Calibri" pitchFamily="34" charset="0"/>
              </a:rPr>
              <a:t>√ Verificare l’applicazione dei PDTA utilizzando un adeguato sistema di indicatori  </a:t>
            </a:r>
            <a:endParaRPr lang="it-IT" altLang="it-IT" sz="2000" b="1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819400"/>
            <a:ext cx="577056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07704" y="3244334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4800" b="1" dirty="0">
                <a:ln/>
                <a:latin typeface="Century Gothic" panose="020B0502020202020204" pitchFamily="34" charset="0"/>
                <a:cs typeface="Arial" pitchFamily="34" charset="0"/>
              </a:rPr>
              <a:t>Grazie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7491413" cy="557213"/>
          </a:xfrm>
        </p:spPr>
        <p:txBody>
          <a:bodyPr rtlCol="0"/>
          <a:lstStyle/>
          <a:p>
            <a:pPr marL="123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5" dirty="0">
                <a:solidFill>
                  <a:srgbClr val="000000"/>
                </a:solidFill>
              </a:rPr>
              <a:t>Fare di più può essere pericoloso</a:t>
            </a: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6172200" y="785813"/>
            <a:ext cx="2582863" cy="1009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609600" y="785813"/>
            <a:ext cx="1295400" cy="7381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36869" name="object 5"/>
          <p:cNvSpPr>
            <a:spLocks noChangeArrowheads="1"/>
          </p:cNvSpPr>
          <p:nvPr/>
        </p:nvSpPr>
        <p:spPr bwMode="auto">
          <a:xfrm>
            <a:off x="508000" y="4308475"/>
            <a:ext cx="3457575" cy="0"/>
          </a:xfrm>
          <a:custGeom>
            <a:avLst/>
            <a:gdLst>
              <a:gd name="T0" fmla="*/ 0 w 3457575"/>
              <a:gd name="T1" fmla="*/ 3457575 w 3457575"/>
              <a:gd name="T2" fmla="*/ 0 60000 65536"/>
              <a:gd name="T3" fmla="*/ 0 60000 65536"/>
              <a:gd name="T4" fmla="*/ 0 w 3457575"/>
              <a:gd name="T5" fmla="*/ 3457575 w 3457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457575">
                <a:moveTo>
                  <a:pt x="0" y="0"/>
                </a:moveTo>
                <a:lnTo>
                  <a:pt x="3457575" y="0"/>
                </a:lnTo>
              </a:path>
            </a:pathLst>
          </a:custGeom>
          <a:noFill/>
          <a:ln w="25908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0" name="object 6"/>
          <p:cNvSpPr>
            <a:spLocks noChangeArrowheads="1"/>
          </p:cNvSpPr>
          <p:nvPr/>
        </p:nvSpPr>
        <p:spPr bwMode="auto">
          <a:xfrm>
            <a:off x="508000" y="4564063"/>
            <a:ext cx="2298700" cy="0"/>
          </a:xfrm>
          <a:custGeom>
            <a:avLst/>
            <a:gdLst>
              <a:gd name="T0" fmla="*/ 0 w 2298700"/>
              <a:gd name="T1" fmla="*/ 2298700 w 2298700"/>
              <a:gd name="T2" fmla="*/ 0 60000 65536"/>
              <a:gd name="T3" fmla="*/ 0 60000 65536"/>
              <a:gd name="T4" fmla="*/ 0 w 2298700"/>
              <a:gd name="T5" fmla="*/ 2298700 w 22987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98700">
                <a:moveTo>
                  <a:pt x="0" y="0"/>
                </a:moveTo>
                <a:lnTo>
                  <a:pt x="2298700" y="0"/>
                </a:lnTo>
              </a:path>
            </a:pathLst>
          </a:custGeom>
          <a:noFill/>
          <a:ln w="25908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1" name="object 7"/>
          <p:cNvSpPr>
            <a:spLocks noChangeArrowheads="1"/>
          </p:cNvSpPr>
          <p:nvPr/>
        </p:nvSpPr>
        <p:spPr bwMode="auto">
          <a:xfrm>
            <a:off x="444500" y="1954213"/>
            <a:ext cx="8383588" cy="3252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7650" y="1898650"/>
            <a:ext cx="1817688" cy="393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5" dirty="0">
                <a:solidFill>
                  <a:srgbClr val="404040"/>
                </a:solidFill>
                <a:latin typeface="Calibri"/>
                <a:cs typeface="Calibri"/>
              </a:rPr>
              <a:t>Febbraio</a:t>
            </a:r>
            <a:r>
              <a:rPr sz="2400" b="1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2013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873" name="object 9"/>
          <p:cNvSpPr>
            <a:spLocks noChangeArrowheads="1"/>
          </p:cNvSpPr>
          <p:nvPr/>
        </p:nvSpPr>
        <p:spPr bwMode="auto">
          <a:xfrm>
            <a:off x="444500" y="3733800"/>
            <a:ext cx="3457575" cy="1588"/>
          </a:xfrm>
          <a:custGeom>
            <a:avLst/>
            <a:gdLst>
              <a:gd name="T0" fmla="*/ 0 w 3457575"/>
              <a:gd name="T1" fmla="*/ 0 h 1904"/>
              <a:gd name="T2" fmla="*/ 3457575 w 3457575"/>
              <a:gd name="T3" fmla="*/ 249 h 1904"/>
              <a:gd name="T4" fmla="*/ 0 60000 65536"/>
              <a:gd name="T5" fmla="*/ 0 60000 65536"/>
              <a:gd name="T6" fmla="*/ 0 w 3457575"/>
              <a:gd name="T7" fmla="*/ 0 h 1904"/>
              <a:gd name="T8" fmla="*/ 3457575 w 3457575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7575" h="1904">
                <a:moveTo>
                  <a:pt x="0" y="0"/>
                </a:moveTo>
                <a:lnTo>
                  <a:pt x="3457575" y="1524"/>
                </a:lnTo>
              </a:path>
            </a:pathLst>
          </a:custGeom>
          <a:noFill/>
          <a:ln w="25908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425450" y="3959225"/>
            <a:ext cx="2187575" cy="1588"/>
          </a:xfrm>
          <a:custGeom>
            <a:avLst/>
            <a:gdLst>
              <a:gd name="T0" fmla="*/ 0 w 2187575"/>
              <a:gd name="T1" fmla="*/ 0 h 1904"/>
              <a:gd name="T2" fmla="*/ 2187575 w 2187575"/>
              <a:gd name="T3" fmla="*/ 249 h 1904"/>
              <a:gd name="T4" fmla="*/ 0 60000 65536"/>
              <a:gd name="T5" fmla="*/ 0 60000 65536"/>
              <a:gd name="T6" fmla="*/ 0 w 2187575"/>
              <a:gd name="T7" fmla="*/ 0 h 1904"/>
              <a:gd name="T8" fmla="*/ 2187575 w 2187575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87575" h="1904">
                <a:moveTo>
                  <a:pt x="0" y="0"/>
                </a:moveTo>
                <a:lnTo>
                  <a:pt x="2187575" y="1524"/>
                </a:lnTo>
              </a:path>
            </a:pathLst>
          </a:custGeom>
          <a:noFill/>
          <a:ln w="25908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5" name="object 11"/>
          <p:cNvSpPr>
            <a:spLocks noChangeArrowheads="1"/>
          </p:cNvSpPr>
          <p:nvPr/>
        </p:nvSpPr>
        <p:spPr bwMode="auto">
          <a:xfrm>
            <a:off x="425450" y="4683125"/>
            <a:ext cx="7988300" cy="1588"/>
          </a:xfrm>
          <a:custGeom>
            <a:avLst/>
            <a:gdLst>
              <a:gd name="T0" fmla="*/ 0 w 7988300"/>
              <a:gd name="T1" fmla="*/ 0 h 1904"/>
              <a:gd name="T2" fmla="*/ 7988300 w 7988300"/>
              <a:gd name="T3" fmla="*/ 249 h 1904"/>
              <a:gd name="T4" fmla="*/ 0 60000 65536"/>
              <a:gd name="T5" fmla="*/ 0 60000 65536"/>
              <a:gd name="T6" fmla="*/ 0 w 7988300"/>
              <a:gd name="T7" fmla="*/ 0 h 1904"/>
              <a:gd name="T8" fmla="*/ 7988300 w 7988300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88300" h="1904">
                <a:moveTo>
                  <a:pt x="0" y="0"/>
                </a:moveTo>
                <a:lnTo>
                  <a:pt x="7988300" y="1524"/>
                </a:lnTo>
              </a:path>
            </a:pathLst>
          </a:custGeom>
          <a:noFill/>
          <a:ln w="25908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6" name="object 12"/>
          <p:cNvSpPr>
            <a:spLocks noChangeArrowheads="1"/>
          </p:cNvSpPr>
          <p:nvPr/>
        </p:nvSpPr>
        <p:spPr bwMode="auto">
          <a:xfrm>
            <a:off x="407988" y="4913313"/>
            <a:ext cx="2032000" cy="1587"/>
          </a:xfrm>
          <a:custGeom>
            <a:avLst/>
            <a:gdLst>
              <a:gd name="T0" fmla="*/ 0 w 2032000"/>
              <a:gd name="T1" fmla="*/ 0 h 1904"/>
              <a:gd name="T2" fmla="*/ 2032000 w 2032000"/>
              <a:gd name="T3" fmla="*/ 267 h 1904"/>
              <a:gd name="T4" fmla="*/ 0 60000 65536"/>
              <a:gd name="T5" fmla="*/ 0 60000 65536"/>
              <a:gd name="T6" fmla="*/ 0 w 2032000"/>
              <a:gd name="T7" fmla="*/ 0 h 1904"/>
              <a:gd name="T8" fmla="*/ 2032000 w 2032000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32000" h="1904">
                <a:moveTo>
                  <a:pt x="0" y="0"/>
                </a:moveTo>
                <a:lnTo>
                  <a:pt x="2032000" y="1650"/>
                </a:lnTo>
              </a:path>
            </a:pathLst>
          </a:custGeom>
          <a:noFill/>
          <a:ln w="25908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6877" name="object 13"/>
          <p:cNvSpPr txBox="1">
            <a:spLocks noChangeArrowheads="1"/>
          </p:cNvSpPr>
          <p:nvPr/>
        </p:nvSpPr>
        <p:spPr bwMode="auto">
          <a:xfrm>
            <a:off x="609600" y="5316538"/>
            <a:ext cx="7991475" cy="5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it-IT" altLang="it-IT" b="1" dirty="0" err="1">
                <a:solidFill>
                  <a:srgbClr val="FF0000"/>
                </a:solidFill>
              </a:rPr>
              <a:t>Sovradiagnosi</a:t>
            </a:r>
            <a:r>
              <a:rPr lang="it-IT" altLang="it-IT" b="1" dirty="0">
                <a:solidFill>
                  <a:srgbClr val="FF0000"/>
                </a:solidFill>
              </a:rPr>
              <a:t>, effetti dannosi associati a prestazioni inappropriate, effetti collaterali dei farmaci,  esposizione a radiazioni ionizzanti.</a:t>
            </a:r>
            <a:endParaRPr lang="it-IT" alt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 txBox="1">
            <a:spLocks noChangeArrowheads="1"/>
          </p:cNvSpPr>
          <p:nvPr/>
        </p:nvSpPr>
        <p:spPr bwMode="auto">
          <a:xfrm>
            <a:off x="1143000" y="733425"/>
            <a:ext cx="70104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063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41000"/>
              </a:lnSpc>
            </a:pPr>
            <a:r>
              <a:rPr lang="it-IT" altLang="it-IT" sz="1400"/>
              <a:t>Pratiche a rischio d’inappropriatezza di cui medici e pazienti dovrebbero parlare  Cinque raccomandazioni di SIFACT- Società Italiana di Farmacia Clinica e   Terapia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0563" y="1646238"/>
          <a:ext cx="7732712" cy="4937126"/>
        </p:xfrm>
        <a:graphic>
          <a:graphicData uri="http://schemas.openxmlformats.org/drawingml/2006/table">
            <a:tbl>
              <a:tblPr/>
              <a:tblGrid>
                <a:gridCol w="418815"/>
                <a:gridCol w="7313897"/>
              </a:tblGrid>
              <a:tr h="26566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8DD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it-IT" altLang="it-IT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ts val="1263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 utilizzare farmaci costosi quando sono disponibili farmaci equivalenti a </a:t>
                      </a:r>
                      <a:r>
                        <a:rPr kumimoji="0" lang="it-IT" altLang="it-IT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</a:t>
                      </a:r>
                      <a:r>
                        <a:rPr kumimoji="0" lang="it-IT" altLang="it-IT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basso costo, favorendo,  ove possibile, la corretta informazione dei  cittadini.</a:t>
                      </a:r>
                      <a:endParaRPr kumimoji="0" lang="it-IT" altLang="it-I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46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just" defTabSz="914400" rtl="0" eaLnBrk="1" fontAlgn="base" latinLnBrk="0" hangingPunct="1">
                        <a:lnSpc>
                          <a:spcPct val="9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farmaci equivalenti contengono gli stessi principi attivi in pari quantità e sono efficaci in modo simile alle specialità di  riferimento, ma rispetto a queste il loro costo è dal 30 al 70% inferiore. Il progressivo aumento dell’utilizzo dei farmaci  equivalenti in Italia dal 2010 al 2014 (+55% delle DDD/1000 ab/die pesate) ha indotto, nello stesso periodo, un risparmio della  spesa convenzionata stimabile attorno a 2 mld di euro che potrebbero essere utilmente impiegati per dare la possibilità di  accedere a prestazioni efficaci a chi ne ha veramente bisogno. Basti pensare che l’incremento di 1 punto percentuale di pazienti  trattati con farmaci antagonisti dell’angiotensina II a brevetto scaduto, porterebbe ad una riduzione della spesa convenzionata  attorno ai 6 milioni di euro/anno.</a:t>
                      </a: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344">
                <a:tc rowSpan="2"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35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it-IT" altLang="it-IT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 proporre la chemioterapia a scopo palliativo al termine della   vita.</a:t>
                      </a:r>
                      <a:endParaRPr kumimoji="0" lang="it-IT" altLang="it-IT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1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risultati di numerosi studi prospettici dimostrano che la chemioterapia effettuata nei pazienti con cancro metastatico per  migliorare la sopravvivenza a 30 gg. dalla morte non è efficace ed è associata, nell’ultima settimana di vita, al ricorso a cure  mediche intensive, come la rianimazione cardiopolmonare e la ventilazione meccanica. Sebbene la chemioterapia peggiori la  qualità del fine vita, attualmente viene praticata al 20-50% dei pazienti con cancro   metastatico.</a:t>
                      </a: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881">
                <a:tc rowSpan="2"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36B0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it-IT" altLang="it-IT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  prescrivere il vaccino antinfluenzale adiuvato con MF59  nella popolazione  anziana.</a:t>
                      </a:r>
                      <a:endParaRPr kumimoji="0" lang="it-IT" altLang="it-IT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8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just" defTabSz="914400" rtl="0" eaLnBrk="1" fontAlgn="base" latinLnBrk="0" hangingPunct="1">
                        <a:lnSpc>
                          <a:spcPct val="9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popolazione più a rischio per contrarre l’influenza è quella con età ≥65 anni o affetta da patologie. Tuttavia, non è facile  definire il “place in therapy” (ruolo terapeutico) dei vari tipi di vaccino poiché gli studi di confronto su end-point rilevanti (es.  diminuzione delle ospedalizzazioni, decesso) sono pochi e di scarsa qualità metodologica. Ciò è valido in particolare per il  vaccino a sub-unità adiuvato con MF59. In conclusione, non vi sono vantaggi nell'usare il vaccino adiuvato che oltretutto ha un  prezzo unitario d’acquisto molto più alto del vaccino non   adiuvato.</a:t>
                      </a: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87">
                <a:tc rowSpan="2"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6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48A5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it-IT" altLang="it-IT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  preferire i moderni stent coronarici riassorbibili rispetto a quelli  tradizionali.</a:t>
                      </a:r>
                      <a:endParaRPr kumimoji="0" lang="it-IT" altLang="it-IT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65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just" defTabSz="914400" rtl="0" eaLnBrk="1" fontAlgn="base" latinLnBrk="0" hangingPunct="1">
                        <a:lnSpc>
                          <a:spcPct val="9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recente introduzione di stent coronarici riassorbibili (Bioresorbable Vascular Scaffolds, BVS) ha suscitato un giustificato  interesse rispetto ai classici stent metallici medicati (DES). Tuttavia, sulla base delle evidenze oggi disponibili, i BVS (tra l’altro  caratterizzati da un prezzo unitario quasi doppio rispetto ai DES) non confermano le iniziali aspettative di beneficio incrementale  e quindi non sembrano offrire un reale vantaggio. In particolare, gli studi comparativi tra questi due tipi di stent dimostrano una  non-inferiorità dei BVS vs DES palesemente viziata da margini troppo ampi. Alcuni dati addirittura evidenziano un maggiore  rischio di stent thrombosis con i BVS  rispetto ai  DES.</a:t>
                      </a: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719">
                <a:tc rowSpan="2"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2A1C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it-IT" altLang="it-IT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  utilizzare il bevacizumab per le sue varie indicazioni  oncologiche.</a:t>
                      </a:r>
                      <a:endParaRPr kumimoji="0" lang="it-IT" altLang="it-IT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9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65088" marR="0" lvl="0" indent="0" algn="just" defTabSz="914400" rtl="0" eaLnBrk="1" fontAlgn="base" latinLnBrk="0" hangingPunct="1">
                        <a:lnSpc>
                          <a:spcPct val="96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Sulla base della letteratura clinica disponibile è emerso che l’efficacia del </a:t>
                      </a:r>
                      <a:r>
                        <a:rPr kumimoji="0" lang="it-IT" alt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bevacizumab</a:t>
                      </a:r>
                      <a:r>
                        <a:rPr kumimoji="0" lang="it-IT" alt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nelle sue varie indicazioni cliniche  oncologiche, è limitata ad un beneficio che si attesta su poche settimane di sopravvivenza guadagnata. In considerazione  dell’alto costo del farmaco e dei modesti benefici ottenibili, si propone di non utilizzare il </a:t>
                      </a:r>
                      <a:r>
                        <a:rPr kumimoji="0" lang="it-IT" alt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bavacizumab</a:t>
                      </a:r>
                      <a:r>
                        <a:rPr kumimoji="0" lang="it-IT" alt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nelle varie indicazioni  oncologiche ad eccezione del cancro della cervice uterina. Ciò in linea con quanto già realizzato in Inghilterra su proposta del  NICE e del </a:t>
                      </a:r>
                      <a:r>
                        <a:rPr kumimoji="0" lang="it-IT" alt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Cancer</a:t>
                      </a:r>
                      <a:r>
                        <a:rPr kumimoji="0" lang="it-IT" alt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Drugs</a:t>
                      </a:r>
                      <a:r>
                        <a:rPr kumimoji="0" lang="it-IT" altLang="it-IT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Fund.</a:t>
                      </a:r>
                    </a:p>
                  </a:txBody>
                  <a:tcPr marL="0" marR="0" marT="0" marB="0" horzOverflow="overflow">
                    <a:lnL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9" name="object 4"/>
          <p:cNvSpPr>
            <a:spLocks noChangeArrowheads="1"/>
          </p:cNvSpPr>
          <p:nvPr/>
        </p:nvSpPr>
        <p:spPr bwMode="auto">
          <a:xfrm>
            <a:off x="688975" y="174625"/>
            <a:ext cx="1408113" cy="468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39970" name="object 5"/>
          <p:cNvSpPr>
            <a:spLocks noChangeArrowheads="1"/>
          </p:cNvSpPr>
          <p:nvPr/>
        </p:nvSpPr>
        <p:spPr bwMode="auto">
          <a:xfrm>
            <a:off x="2211388" y="347663"/>
            <a:ext cx="2305050" cy="219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39971" name="object 6"/>
          <p:cNvSpPr txBox="1">
            <a:spLocks noChangeArrowheads="1"/>
          </p:cNvSpPr>
          <p:nvPr/>
        </p:nvSpPr>
        <p:spPr bwMode="auto">
          <a:xfrm>
            <a:off x="1316038" y="5562600"/>
            <a:ext cx="64389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150"/>
              </a:lnSpc>
            </a:pPr>
            <a:r>
              <a:rPr lang="it-IT" altLang="it-IT" sz="1000" b="1"/>
              <a:t>Attenzione</a:t>
            </a:r>
            <a:r>
              <a:rPr lang="it-IT" altLang="it-IT" sz="1000"/>
              <a:t>: le informazioni sopra riportate non sostituiscono la valutazione e il giudizio del medico. Per ogni quesito relativo alle pratiche  sopra individuate, con riferimento    alla propria specifica situazione clinica è necessario rivolgersi al medico curante.</a:t>
            </a:r>
          </a:p>
          <a:p>
            <a:pPr eaLnBrk="1" hangingPunct="1">
              <a:spcBef>
                <a:spcPts val="38"/>
              </a:spcBef>
            </a:pPr>
            <a:endParaRPr lang="it-IT" altLang="it-IT" sz="11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it-IT" altLang="it-IT" sz="1000"/>
              <a:t>5 dicembre 2015</a:t>
            </a:r>
          </a:p>
        </p:txBody>
      </p:sp>
      <p:sp>
        <p:nvSpPr>
          <p:cNvPr id="39972" name="object 7"/>
          <p:cNvSpPr>
            <a:spLocks noChangeArrowheads="1"/>
          </p:cNvSpPr>
          <p:nvPr/>
        </p:nvSpPr>
        <p:spPr bwMode="auto">
          <a:xfrm>
            <a:off x="7239000" y="184150"/>
            <a:ext cx="1211263" cy="5492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>
          <a:xfrm>
            <a:off x="683569" y="222250"/>
            <a:ext cx="7776864" cy="1227138"/>
          </a:xfrm>
        </p:spPr>
        <p:txBody>
          <a:bodyPr/>
          <a:lstStyle/>
          <a:p>
            <a:pPr marL="12700" indent="0" algn="ctr" eaLnBrk="1" hangingPunct="1">
              <a:buNone/>
            </a:pPr>
            <a:r>
              <a:rPr lang="it-IT" altLang="it-IT" sz="4000" i="1" dirty="0" err="1" smtClean="0">
                <a:latin typeface="Arial" pitchFamily="34" charset="0"/>
                <a:cs typeface="Arial" pitchFamily="34" charset="0"/>
              </a:rPr>
              <a:t>Governance</a:t>
            </a:r>
            <a:r>
              <a:rPr lang="it-IT" altLang="it-IT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4000" dirty="0" smtClean="0">
                <a:latin typeface="Arial" pitchFamily="34" charset="0"/>
                <a:cs typeface="Arial" pitchFamily="34" charset="0"/>
              </a:rPr>
              <a:t>della spesa  farmaceutica</a:t>
            </a:r>
          </a:p>
        </p:txBody>
      </p:sp>
      <p:sp>
        <p:nvSpPr>
          <p:cNvPr id="30723" name="object 3"/>
          <p:cNvSpPr>
            <a:spLocks noGrp="1"/>
          </p:cNvSpPr>
          <p:nvPr>
            <p:ph sz="half" idx="2"/>
          </p:nvPr>
        </p:nvSpPr>
        <p:spPr>
          <a:xfrm>
            <a:off x="684213" y="1671638"/>
            <a:ext cx="3776662" cy="4797425"/>
          </a:xfrm>
        </p:spPr>
        <p:txBody>
          <a:bodyPr>
            <a:normAutofit fontScale="92500" lnSpcReduction="10000"/>
          </a:bodyPr>
          <a:lstStyle/>
          <a:p>
            <a:pPr marL="12700" indent="0" eaLnBrk="1" hangingPunct="1">
              <a:spcBef>
                <a:spcPct val="0"/>
              </a:spcBef>
              <a:buFontTx/>
              <a:buNone/>
            </a:pPr>
            <a:r>
              <a:rPr lang="it-IT" altLang="it-IT" dirty="0" smtClean="0">
                <a:latin typeface="Arial" pitchFamily="34" charset="0"/>
                <a:cs typeface="Arial" pitchFamily="34" charset="0"/>
              </a:rPr>
              <a:t>IL LIVELLO CENTRALE</a:t>
            </a:r>
          </a:p>
          <a:p>
            <a:pPr marL="12700" indent="0" eaLnBrk="1" hangingPunct="1">
              <a:spcBef>
                <a:spcPts val="675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tetti di spesa</a:t>
            </a:r>
            <a:endParaRPr lang="it-IT" altLang="it-IT" sz="1800" dirty="0" smtClean="0">
              <a:latin typeface="Arial" pitchFamily="34" charset="0"/>
              <a:cs typeface="Arial" pitchFamily="34" charset="0"/>
            </a:endParaRPr>
          </a:p>
          <a:p>
            <a:pPr marL="755650" lvl="1" indent="-285750" eaLnBrk="1" hangingPunct="1">
              <a:spcBef>
                <a:spcPts val="600"/>
              </a:spcBef>
              <a:buClr>
                <a:srgbClr val="009999"/>
              </a:buClr>
              <a:buFont typeface="Arial" pitchFamily="34" charset="0"/>
              <a:buChar char="•"/>
            </a:pPr>
            <a:r>
              <a:rPr lang="it-IT" altLang="it-IT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farmaceutica territoriale</a:t>
            </a: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altLang="it-IT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11,35%</a:t>
            </a:r>
            <a:r>
              <a:rPr lang="it-IT" altLang="it-IT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 FSN</a:t>
            </a:r>
            <a:endParaRPr lang="it-IT" altLang="it-IT" sz="1600" b="1" dirty="0" smtClean="0">
              <a:latin typeface="Arial" pitchFamily="34" charset="0"/>
              <a:cs typeface="Arial" pitchFamily="34" charset="0"/>
            </a:endParaRPr>
          </a:p>
          <a:p>
            <a:pPr marL="755650" lvl="1" indent="-285750" eaLnBrk="1" hangingPunct="1">
              <a:spcBef>
                <a:spcPts val="575"/>
              </a:spcBef>
              <a:buClr>
                <a:srgbClr val="009999"/>
              </a:buClr>
              <a:buFont typeface="Arial" pitchFamily="34" charset="0"/>
              <a:buChar char="•"/>
            </a:pPr>
            <a:r>
              <a:rPr lang="it-IT" altLang="it-IT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farmaceutica ospedaliera</a:t>
            </a: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altLang="it-IT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3,5%</a:t>
            </a:r>
            <a:endParaRPr lang="it-IT" altLang="it-IT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700" indent="0" eaLnBrk="1" hangingPunct="1">
              <a:spcBef>
                <a:spcPts val="188"/>
              </a:spcBef>
              <a:buFontTx/>
              <a:buNone/>
            </a:pP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 FSN</a:t>
            </a:r>
            <a:endParaRPr lang="it-IT" altLang="it-IT" sz="1600" dirty="0" smtClean="0">
              <a:latin typeface="Arial" pitchFamily="34" charset="0"/>
              <a:cs typeface="Arial" pitchFamily="34" charset="0"/>
            </a:endParaRPr>
          </a:p>
          <a:p>
            <a:pPr marL="12700" indent="0" eaLnBrk="1" hangingPunct="1">
              <a:spcBef>
                <a:spcPts val="625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attribuzione di </a:t>
            </a:r>
            <a:r>
              <a:rPr lang="it-IT" altLang="it-IT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company budget</a:t>
            </a:r>
            <a:endParaRPr lang="it-IT" altLang="it-IT" sz="1800" dirty="0" smtClean="0">
              <a:latin typeface="Arial" pitchFamily="34" charset="0"/>
              <a:cs typeface="Arial" pitchFamily="34" charset="0"/>
            </a:endParaRPr>
          </a:p>
          <a:p>
            <a:pPr marL="12700" indent="0" eaLnBrk="1" hangingPunct="1">
              <a:lnSpc>
                <a:spcPct val="110000"/>
              </a:lnSpc>
              <a:spcBef>
                <a:spcPts val="425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18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8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payback</a:t>
            </a:r>
            <a:r>
              <a:rPr lang="it-IT" altLang="it-IT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carico delle Aziende  Farmaceutiche.</a:t>
            </a:r>
            <a:endParaRPr lang="it-IT" altLang="it-IT" sz="1800" dirty="0" smtClean="0">
              <a:latin typeface="Arial" pitchFamily="34" charset="0"/>
              <a:cs typeface="Arial" pitchFamily="34" charset="0"/>
            </a:endParaRPr>
          </a:p>
          <a:p>
            <a:pPr marL="12700" indent="0" eaLnBrk="1" hangingPunct="1">
              <a:spcBef>
                <a:spcPts val="650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Registri di Monitoraggio</a:t>
            </a:r>
            <a:endParaRPr lang="it-IT" altLang="it-IT" sz="1800" dirty="0" smtClean="0">
              <a:latin typeface="Arial" pitchFamily="34" charset="0"/>
              <a:cs typeface="Arial" pitchFamily="34" charset="0"/>
            </a:endParaRPr>
          </a:p>
          <a:p>
            <a:pPr marL="12700" indent="0" eaLnBrk="1" hangingPunct="1">
              <a:lnSpc>
                <a:spcPct val="110000"/>
              </a:lnSpc>
              <a:spcBef>
                <a:spcPts val="400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16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Tipologie degli Accordi (</a:t>
            </a:r>
            <a:r>
              <a:rPr lang="it-IT" altLang="it-IT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Managed</a:t>
            </a: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Entry </a:t>
            </a:r>
            <a:r>
              <a:rPr lang="it-IT" altLang="it-IT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Agreements</a:t>
            </a: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it-IT" altLang="it-IT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</a:t>
            </a: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t-IT" altLang="it-IT" sz="1600" dirty="0" smtClean="0">
              <a:latin typeface="Arial" pitchFamily="34" charset="0"/>
              <a:cs typeface="Arial" pitchFamily="34" charset="0"/>
            </a:endParaRPr>
          </a:p>
          <a:p>
            <a:pPr marL="12700" indent="0" eaLnBrk="1" hangingPunct="1">
              <a:spcBef>
                <a:spcPts val="625"/>
              </a:spcBef>
              <a:buClr>
                <a:srgbClr val="009999"/>
              </a:buClr>
              <a:buFont typeface="Wingdings" pitchFamily="2" charset="2"/>
              <a:buChar char=""/>
            </a:pPr>
            <a:r>
              <a:rPr lang="it-IT" altLang="it-IT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Fondo dei farmaci innovativi</a:t>
            </a:r>
            <a:endParaRPr lang="it-IT" altLang="it-IT" sz="1800" dirty="0" smtClean="0">
              <a:latin typeface="Arial" pitchFamily="34" charset="0"/>
              <a:cs typeface="Arial" pitchFamily="34" charset="0"/>
            </a:endParaRPr>
          </a:p>
          <a:p>
            <a:pPr marL="12700" indent="0" eaLnBrk="1" hangingPunct="1">
              <a:spcBef>
                <a:spcPts val="600"/>
              </a:spcBef>
              <a:buFontTx/>
              <a:buNone/>
            </a:pPr>
            <a:r>
              <a:rPr lang="it-IT" altLang="it-IT" sz="1600" b="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•	</a:t>
            </a: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it-IT" altLang="it-IT" sz="16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altLang="it-IT" sz="1600" dirty="0" smtClean="0">
                <a:latin typeface="Arial" pitchFamily="34" charset="0"/>
                <a:cs typeface="Arial" pitchFamily="34" charset="0"/>
              </a:rPr>
              <a:t>500 mln</a:t>
            </a:r>
          </a:p>
          <a:p>
            <a:pPr marL="12700" indent="0" eaLnBrk="1" hangingPunct="1">
              <a:spcBef>
                <a:spcPts val="575"/>
              </a:spcBef>
              <a:buFontTx/>
              <a:buNone/>
            </a:pPr>
            <a:r>
              <a:rPr lang="it-IT" altLang="it-IT" sz="1600" b="0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•	</a:t>
            </a:r>
            <a:r>
              <a:rPr lang="it-IT" altLang="it-IT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it-IT" altLang="it-IT" sz="16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altLang="it-IT" sz="1600" dirty="0" smtClean="0">
                <a:latin typeface="Arial" pitchFamily="34" charset="0"/>
                <a:cs typeface="Arial" pitchFamily="34" charset="0"/>
              </a:rPr>
              <a:t>500 mln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4932039" y="1844824"/>
            <a:ext cx="4032449" cy="4464495"/>
          </a:xfrm>
        </p:spPr>
        <p:txBody>
          <a:bodyPr rtlCol="0">
            <a:normAutofit/>
          </a:bodyPr>
          <a:lstStyle/>
          <a:p>
            <a:pPr marL="1270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dirty="0"/>
              <a:t>IL LIVELLO</a:t>
            </a:r>
            <a:r>
              <a:rPr spc="-85" dirty="0"/>
              <a:t> </a:t>
            </a:r>
            <a:r>
              <a:rPr spc="-10" dirty="0" smtClean="0"/>
              <a:t>REGIONALE</a:t>
            </a:r>
            <a:r>
              <a:rPr lang="it-IT" spc="-10" dirty="0" smtClean="0"/>
              <a:t> </a:t>
            </a:r>
            <a:r>
              <a:rPr spc="-10" dirty="0" smtClean="0"/>
              <a:t>GARANTE </a:t>
            </a:r>
            <a:r>
              <a:rPr spc="-5" dirty="0"/>
              <a:t>DEI </a:t>
            </a:r>
            <a:r>
              <a:rPr dirty="0"/>
              <a:t>LEA </a:t>
            </a:r>
            <a:r>
              <a:rPr lang="it-IT" dirty="0" smtClean="0"/>
              <a:t> </a:t>
            </a:r>
            <a:r>
              <a:rPr spc="-5" dirty="0" smtClean="0"/>
              <a:t>NEL</a:t>
            </a:r>
            <a:r>
              <a:rPr spc="-25" dirty="0" smtClean="0"/>
              <a:t> </a:t>
            </a:r>
            <a:r>
              <a:rPr dirty="0" smtClean="0"/>
              <a:t>RISPETTO</a:t>
            </a:r>
            <a:r>
              <a:rPr lang="it-IT" dirty="0" smtClean="0"/>
              <a:t> </a:t>
            </a:r>
            <a:r>
              <a:rPr spc="-5" dirty="0" smtClean="0"/>
              <a:t>DEI </a:t>
            </a:r>
            <a:r>
              <a:rPr spc="-5" dirty="0"/>
              <a:t>VINCOLI </a:t>
            </a:r>
            <a:r>
              <a:rPr spc="-10" dirty="0"/>
              <a:t>DI</a:t>
            </a:r>
            <a:r>
              <a:rPr spc="-30" dirty="0"/>
              <a:t> </a:t>
            </a:r>
            <a:r>
              <a:rPr spc="-10" dirty="0"/>
              <a:t>BILANCIO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dirty="0"/>
          </a:p>
          <a:p>
            <a:pPr marL="355600" eaLnBrk="1" fontAlgn="auto" hangingPunct="1">
              <a:spcBef>
                <a:spcPts val="1385"/>
              </a:spcBef>
              <a:spcAft>
                <a:spcPts val="0"/>
              </a:spcAft>
              <a:buClr>
                <a:srgbClr val="009999"/>
              </a:buClr>
              <a:buFont typeface="Wingdings"/>
              <a:buChar char=""/>
              <a:tabLst>
                <a:tab pos="355600" algn="l"/>
              </a:tabLst>
              <a:defRPr/>
            </a:pPr>
            <a:r>
              <a:rPr spc="-5" dirty="0">
                <a:solidFill>
                  <a:srgbClr val="000000"/>
                </a:solidFill>
              </a:rPr>
              <a:t>Prontuari Terapeutici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Regionali</a:t>
            </a:r>
          </a:p>
          <a:p>
            <a:pPr marL="355600" eaLnBrk="1" fontAlgn="auto" hangingPunct="1">
              <a:spcBef>
                <a:spcPts val="645"/>
              </a:spcBef>
              <a:spcAft>
                <a:spcPts val="0"/>
              </a:spcAft>
              <a:buClr>
                <a:srgbClr val="009999"/>
              </a:buClr>
              <a:buFont typeface="Wingdings"/>
              <a:buChar char=""/>
              <a:tabLst>
                <a:tab pos="355600" algn="l"/>
              </a:tabLst>
              <a:defRPr/>
            </a:pPr>
            <a:r>
              <a:rPr spc="-5" dirty="0">
                <a:solidFill>
                  <a:srgbClr val="000000"/>
                </a:solidFill>
              </a:rPr>
              <a:t>Raccomandazioni </a:t>
            </a:r>
            <a:r>
              <a:rPr dirty="0">
                <a:solidFill>
                  <a:srgbClr val="000000"/>
                </a:solidFill>
              </a:rPr>
              <a:t>/ </a:t>
            </a:r>
            <a:r>
              <a:rPr spc="-10" dirty="0">
                <a:solidFill>
                  <a:srgbClr val="000000"/>
                </a:solidFill>
              </a:rPr>
              <a:t>linee guida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sul</a:t>
            </a:r>
          </a:p>
          <a:p>
            <a:pPr marL="355600" indent="0" eaLnBrk="1" fontAlgn="auto" hangingPunct="1">
              <a:spcBef>
                <a:spcPts val="215"/>
              </a:spcBef>
              <a:spcAft>
                <a:spcPts val="0"/>
              </a:spcAft>
              <a:buFontTx/>
              <a:buNone/>
              <a:defRPr/>
            </a:pPr>
            <a:r>
              <a:rPr spc="-5" dirty="0">
                <a:solidFill>
                  <a:srgbClr val="000000"/>
                </a:solidFill>
              </a:rPr>
              <a:t>comportamento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prescrittivo</a:t>
            </a:r>
          </a:p>
          <a:p>
            <a:pPr marL="355600" eaLnBrk="1" fontAlgn="auto" hangingPunct="1">
              <a:spcBef>
                <a:spcPts val="645"/>
              </a:spcBef>
              <a:spcAft>
                <a:spcPts val="0"/>
              </a:spcAft>
              <a:buClr>
                <a:srgbClr val="009999"/>
              </a:buClr>
              <a:buFont typeface="Wingdings"/>
              <a:buChar char=""/>
              <a:tabLst>
                <a:tab pos="355600" algn="l"/>
              </a:tabLst>
              <a:defRPr/>
            </a:pPr>
            <a:r>
              <a:rPr spc="-5" dirty="0">
                <a:solidFill>
                  <a:srgbClr val="000000"/>
                </a:solidFill>
              </a:rPr>
              <a:t>Centri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specialistici</a:t>
            </a:r>
          </a:p>
          <a:p>
            <a:pPr marL="355600" eaLnBrk="1" fontAlgn="auto" hangingPunct="1">
              <a:spcBef>
                <a:spcPts val="645"/>
              </a:spcBef>
              <a:spcAft>
                <a:spcPts val="0"/>
              </a:spcAft>
              <a:buClr>
                <a:srgbClr val="009999"/>
              </a:buClr>
              <a:buFont typeface="Wingdings"/>
              <a:buChar char=""/>
              <a:tabLst>
                <a:tab pos="355600" algn="l"/>
              </a:tabLst>
              <a:defRPr/>
            </a:pPr>
            <a:r>
              <a:rPr spc="-5" dirty="0">
                <a:solidFill>
                  <a:srgbClr val="000000"/>
                </a:solidFill>
              </a:rPr>
              <a:t>Governo dell’uso dei </a:t>
            </a:r>
            <a:r>
              <a:rPr dirty="0" err="1">
                <a:solidFill>
                  <a:srgbClr val="000000"/>
                </a:solidFill>
              </a:rPr>
              <a:t>farmaci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5" dirty="0" err="1" smtClean="0">
                <a:solidFill>
                  <a:srgbClr val="000000"/>
                </a:solidFill>
              </a:rPr>
              <a:t>fuori</a:t>
            </a:r>
            <a:r>
              <a:rPr lang="it-IT" spc="-5" dirty="0" smtClean="0">
                <a:solidFill>
                  <a:srgbClr val="000000"/>
                </a:solidFill>
              </a:rPr>
              <a:t> </a:t>
            </a:r>
            <a:r>
              <a:rPr spc="-5" dirty="0" err="1" smtClean="0">
                <a:solidFill>
                  <a:srgbClr val="000000"/>
                </a:solidFill>
              </a:rPr>
              <a:t>indicazione</a:t>
            </a:r>
            <a:r>
              <a:rPr spc="-45" dirty="0" smtClean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terapeutica</a:t>
            </a:r>
          </a:p>
          <a:p>
            <a:pPr marL="355600" eaLnBrk="1" fontAlgn="auto" hangingPunct="1">
              <a:spcBef>
                <a:spcPts val="650"/>
              </a:spcBef>
              <a:spcAft>
                <a:spcPts val="0"/>
              </a:spcAft>
              <a:buClr>
                <a:srgbClr val="009999"/>
              </a:buClr>
              <a:buFont typeface="Wingdings"/>
              <a:buChar char=""/>
              <a:tabLst>
                <a:tab pos="355600" algn="l"/>
              </a:tabLst>
              <a:defRPr/>
            </a:pPr>
            <a:r>
              <a:rPr spc="-5" dirty="0">
                <a:solidFill>
                  <a:srgbClr val="000000"/>
                </a:solidFill>
              </a:rPr>
              <a:t>Centralizzazione degli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acquisti</a:t>
            </a:r>
          </a:p>
          <a:p>
            <a:pPr marL="355600" eaLnBrk="1" fontAlgn="auto" hangingPunct="1">
              <a:spcBef>
                <a:spcPts val="645"/>
              </a:spcBef>
              <a:spcAft>
                <a:spcPts val="0"/>
              </a:spcAft>
              <a:buClr>
                <a:srgbClr val="009999"/>
              </a:buClr>
              <a:buFont typeface="Wingdings"/>
              <a:buChar char=""/>
              <a:tabLst>
                <a:tab pos="355600" algn="l"/>
              </a:tabLst>
              <a:defRPr/>
            </a:pPr>
            <a:r>
              <a:rPr spc="-5" dirty="0">
                <a:solidFill>
                  <a:srgbClr val="000000"/>
                </a:solidFill>
              </a:rPr>
              <a:t>Sistemi di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39750" y="1125538"/>
            <a:ext cx="777716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SzPct val="70000"/>
              <a:buFontTx/>
              <a:buNone/>
            </a:pPr>
            <a:r>
              <a:rPr lang="it-IT" altLang="it-IT" sz="3200" b="1" dirty="0">
                <a:solidFill>
                  <a:srgbClr val="000000"/>
                </a:solidFill>
                <a:latin typeface="Calibri" pitchFamily="34" charset="0"/>
              </a:rPr>
              <a:t>Piano di rientro 2010-2012 – L.R. 2 -2011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0825" y="3141663"/>
            <a:ext cx="8281988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SzPct val="70000"/>
              <a:buFontTx/>
              <a:buNone/>
            </a:pPr>
            <a:r>
              <a:rPr lang="it-IT" altLang="it-IT" dirty="0">
                <a:solidFill>
                  <a:srgbClr val="FFFFFF"/>
                </a:solidFill>
              </a:rPr>
              <a:t>                             </a:t>
            </a:r>
            <a:r>
              <a:rPr lang="it-IT" altLang="it-IT" sz="2800" b="1" dirty="0">
                <a:solidFill>
                  <a:schemeClr val="tx1"/>
                </a:solidFill>
                <a:latin typeface="Calibri" pitchFamily="34" charset="0"/>
              </a:rPr>
              <a:t>Obiettivo generale B</a:t>
            </a:r>
          </a:p>
          <a:p>
            <a:pPr algn="just" eaLnBrk="1" hangingPunct="1">
              <a:buClrTx/>
              <a:buSzPct val="70000"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it-IT" altLang="it-IT" sz="2400" b="1" i="1" dirty="0">
                <a:solidFill>
                  <a:schemeClr val="tx1"/>
                </a:solidFill>
                <a:latin typeface="Calibri" pitchFamily="34" charset="0"/>
              </a:rPr>
              <a:t>Misure per il contenimento dei costi e per l’innalzamento dei livelli di efficacia del sistema sanitario regionale”</a:t>
            </a: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3851275" y="2060575"/>
            <a:ext cx="485775" cy="1081088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908175" y="5445125"/>
            <a:ext cx="4824413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SzPct val="70000"/>
              <a:buFontTx/>
              <a:buNone/>
            </a:pPr>
            <a:r>
              <a:rPr lang="it-IT" altLang="it-IT" dirty="0">
                <a:solidFill>
                  <a:srgbClr val="FFFFFF"/>
                </a:solidFill>
              </a:rPr>
              <a:t>      </a:t>
            </a:r>
            <a:r>
              <a:rPr lang="it-IT" altLang="it-IT" sz="3200" b="1" dirty="0">
                <a:solidFill>
                  <a:srgbClr val="000000"/>
                </a:solidFill>
                <a:latin typeface="Calibri" pitchFamily="34" charset="0"/>
              </a:rPr>
              <a:t>Obiettivo specifico B1</a:t>
            </a:r>
          </a:p>
          <a:p>
            <a:pPr eaLnBrk="1" hangingPunct="1">
              <a:buClrTx/>
              <a:buSzPct val="70000"/>
              <a:buFontTx/>
              <a:buNone/>
            </a:pPr>
            <a:r>
              <a:rPr lang="it-IT" altLang="it-IT" sz="2800" b="1" i="1" dirty="0">
                <a:solidFill>
                  <a:srgbClr val="000000"/>
                </a:solidFill>
                <a:latin typeface="Calibri" pitchFamily="34" charset="0"/>
              </a:rPr>
              <a:t>            “Politica del Farmaco” </a:t>
            </a:r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3851275" y="4437063"/>
            <a:ext cx="576263" cy="1008062"/>
          </a:xfrm>
          <a:prstGeom prst="downArrow">
            <a:avLst>
              <a:gd name="adj1" fmla="val 50000"/>
              <a:gd name="adj2" fmla="val 49977"/>
            </a:avLst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136842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va_tar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981075"/>
            <a:ext cx="4032250" cy="503238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it-IT" altLang="it-IT" sz="2400" b="1" dirty="0" smtClean="0">
                <a:solidFill>
                  <a:schemeClr val="tx1"/>
                </a:solidFill>
              </a:rPr>
              <a:t> LO SCENARIO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7775575" cy="40322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Times New Roman" pitchFamily="16" charset="0"/>
              <a:buNone/>
              <a:defRPr/>
            </a:pPr>
            <a:endParaRPr lang="it-IT" sz="1600" b="1" dirty="0" smtClean="0"/>
          </a:p>
          <a:p>
            <a:pPr algn="just" eaLnBrk="1" hangingPunct="1">
              <a:buFont typeface="Times New Roman" pitchFamily="16" charset="0"/>
              <a:buNone/>
              <a:defRPr/>
            </a:pPr>
            <a:r>
              <a:rPr lang="it-IT" sz="1600" b="1" dirty="0" smtClean="0">
                <a:latin typeface="Century Gothic" panose="020B0502020202020204" pitchFamily="34" charset="0"/>
              </a:rPr>
              <a:t>  </a:t>
            </a:r>
            <a:r>
              <a:rPr lang="it-IT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Variabili di contesto socio-sanitarie, culturali,antropologiche, </a:t>
            </a:r>
            <a:r>
              <a:rPr lang="it-IT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ambientali</a:t>
            </a:r>
          </a:p>
          <a:p>
            <a:pPr algn="just" eaLnBrk="1" hangingPunct="1">
              <a:buFont typeface="Times New Roman" pitchFamily="16" charset="0"/>
              <a:buNone/>
              <a:defRPr/>
            </a:pPr>
            <a:endParaRPr lang="it-IT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buFont typeface="Times New Roman" pitchFamily="16" charset="0"/>
              <a:buNone/>
              <a:defRPr/>
            </a:pPr>
            <a:r>
              <a:rPr lang="it-IT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Elevata variabilità gestionale e prescrittiva.</a:t>
            </a:r>
          </a:p>
          <a:p>
            <a:pPr algn="just" eaLnBrk="1" hangingPunct="1">
              <a:buFont typeface="Times New Roman" pitchFamily="16" charset="0"/>
              <a:buNone/>
              <a:defRPr/>
            </a:pPr>
            <a:endParaRPr lang="it-IT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buFont typeface="Times New Roman" pitchFamily="16" charset="0"/>
              <a:buNone/>
              <a:defRPr/>
            </a:pPr>
            <a:r>
              <a:rPr lang="it-IT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Solitudine professionale</a:t>
            </a:r>
          </a:p>
          <a:p>
            <a:pPr algn="just" eaLnBrk="1" hangingPunct="1">
              <a:buFont typeface="Times New Roman" pitchFamily="16" charset="0"/>
              <a:buNone/>
              <a:defRPr/>
            </a:pPr>
            <a:endParaRPr lang="it-IT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buFont typeface="Times New Roman" pitchFamily="16" charset="0"/>
              <a:buNone/>
              <a:defRPr/>
            </a:pPr>
            <a:r>
              <a:rPr lang="it-IT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Mancanza di unitarietà di sistema e frammentarietà di percorsi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560</TotalTime>
  <Words>1880</Words>
  <Application>Microsoft Office PowerPoint</Application>
  <PresentationFormat>Presentazione su schermo (4:3)</PresentationFormat>
  <Paragraphs>387</Paragraphs>
  <Slides>38</Slides>
  <Notes>9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Collegamenti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6" baseType="lpstr">
      <vt:lpstr>Elica</vt:lpstr>
      <vt:lpstr>???</vt:lpstr>
      <vt:lpstr>???</vt:lpstr>
      <vt:lpstr>???</vt:lpstr>
      <vt:lpstr>???</vt:lpstr>
      <vt:lpstr>???</vt:lpstr>
      <vt:lpstr>???</vt:lpstr>
      <vt:lpstr>Visio</vt:lpstr>
      <vt:lpstr>Presentazione standard di PowerPoint</vt:lpstr>
      <vt:lpstr>Prezzo dei farmaci e sostenibilità:  una variabile NON indipendente…</vt:lpstr>
      <vt:lpstr>Presentazione standard di PowerPoint</vt:lpstr>
      <vt:lpstr>Fare di più può essere pericoloso</vt:lpstr>
      <vt:lpstr>Presentazione standard di PowerPoint</vt:lpstr>
      <vt:lpstr>Governance della spesa  farmaceutica</vt:lpstr>
      <vt:lpstr>Presentazione standard di PowerPoint</vt:lpstr>
      <vt:lpstr>Presentazione standard di PowerPoint</vt:lpstr>
      <vt:lpstr> LO SCENARIO</vt:lpstr>
      <vt:lpstr>Presentazione standard di PowerPoint</vt:lpstr>
      <vt:lpstr>LE AZIONI</vt:lpstr>
      <vt:lpstr>Presentazione standard di PowerPoint</vt:lpstr>
      <vt:lpstr>Il work in progress</vt:lpstr>
      <vt:lpstr>Presentazione standard di PowerPoint</vt:lpstr>
      <vt:lpstr>Planning interventi strutturali in materia di  governance farmaceutica </vt:lpstr>
      <vt:lpstr>Presentazione standard di PowerPoint</vt:lpstr>
      <vt:lpstr>Presentazione standard di PowerPoint</vt:lpstr>
      <vt:lpstr>Presentazione standard di PowerPoint</vt:lpstr>
      <vt:lpstr>Spesa farmaceutica ospedaliera</vt:lpstr>
      <vt:lpstr>Spesa Complessiva</vt:lpstr>
      <vt:lpstr>Consumi Interni</vt:lpstr>
      <vt:lpstr>Consumi Interni</vt:lpstr>
      <vt:lpstr>Distribuzione Diretta</vt:lpstr>
      <vt:lpstr>Distribuzione Diretta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</dc:creator>
  <cp:lastModifiedBy>Anna Rachele Cristino</cp:lastModifiedBy>
  <cp:revision>49</cp:revision>
  <dcterms:created xsi:type="dcterms:W3CDTF">2016-09-03T17:17:07Z</dcterms:created>
  <dcterms:modified xsi:type="dcterms:W3CDTF">2016-09-22T16:37:18Z</dcterms:modified>
</cp:coreProperties>
</file>