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74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29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99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73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2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6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9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02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30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54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17AF-649E-4D65-B794-B092B92E5B44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9357-2101-4213-8EE4-A7DF94C9E0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43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336224" y="378374"/>
          <a:ext cx="4826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1047619" imgH="1428949" progId="MSPhotoEd.3">
                  <p:embed/>
                </p:oleObj>
              </mc:Choice>
              <mc:Fallback>
                <p:oleObj r:id="rId3" imgW="1047619" imgH="1428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24" y="378374"/>
                        <a:ext cx="4826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7"/>
          <p:cNvSpPr txBox="1">
            <a:spLocks noChangeArrowheads="1"/>
          </p:cNvSpPr>
          <p:nvPr/>
        </p:nvSpPr>
        <p:spPr bwMode="auto">
          <a:xfrm>
            <a:off x="818824" y="259637"/>
            <a:ext cx="27639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b="1" dirty="0">
                <a:solidFill>
                  <a:srgbClr val="C00000"/>
                </a:solidFill>
              </a:rPr>
              <a:t>Vaccinazione antinfluenzale </a:t>
            </a:r>
          </a:p>
        </p:txBody>
      </p:sp>
      <p:sp>
        <p:nvSpPr>
          <p:cNvPr id="4" name="CasellaDiTesto 10"/>
          <p:cNvSpPr txBox="1">
            <a:spLocks noChangeArrowheads="1"/>
          </p:cNvSpPr>
          <p:nvPr/>
        </p:nvSpPr>
        <p:spPr bwMode="auto">
          <a:xfrm>
            <a:off x="473676" y="2038782"/>
            <a:ext cx="3334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it-IT" altLang="it-IT" sz="2400" dirty="0"/>
              <a:t>soggetti </a:t>
            </a:r>
            <a:r>
              <a:rPr lang="it-IT" altLang="it-IT" sz="2400" b="1" dirty="0">
                <a:solidFill>
                  <a:srgbClr val="0070C0"/>
                </a:solidFill>
              </a:rPr>
              <a:t>di tutte le età </a:t>
            </a:r>
            <a:r>
              <a:rPr lang="it-IT" altLang="it-IT" sz="1600" dirty="0"/>
              <a:t>con condizioni di rischio</a:t>
            </a:r>
            <a:endParaRPr lang="it-IT" alt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3676" y="1402815"/>
            <a:ext cx="37399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it-IT" altLang="it-IT" sz="2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t-IT" altLang="it-IT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Nati dal 1952 (&gt; 64 anni)</a:t>
            </a:r>
          </a:p>
        </p:txBody>
      </p:sp>
      <p:sp>
        <p:nvSpPr>
          <p:cNvPr id="6" name="Rettangolo 5"/>
          <p:cNvSpPr/>
          <p:nvPr/>
        </p:nvSpPr>
        <p:spPr>
          <a:xfrm>
            <a:off x="131806" y="5389387"/>
            <a:ext cx="4028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/>
              <a:t>La strategia prevede </a:t>
            </a:r>
          </a:p>
          <a:p>
            <a:pPr algn="ctr"/>
            <a:r>
              <a:rPr lang="it-IT" altLang="it-IT" sz="2400" dirty="0"/>
              <a:t>l’</a:t>
            </a:r>
            <a:r>
              <a:rPr lang="it-IT" altLang="it-IT" sz="2400" b="1" dirty="0"/>
              <a:t>offerta attiva </a:t>
            </a:r>
            <a:r>
              <a:rPr lang="it-IT" altLang="it-IT" sz="2400" dirty="0"/>
              <a:t>del vaccino antinfluenzale per: 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l="3192"/>
          <a:stretch/>
        </p:blipFill>
        <p:spPr>
          <a:xfrm>
            <a:off x="4267200" y="65903"/>
            <a:ext cx="4771678" cy="669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69" y="2797721"/>
            <a:ext cx="2540613" cy="25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4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sellaDiTesto 10"/>
          <p:cNvSpPr txBox="1">
            <a:spLocks noChangeArrowheads="1"/>
          </p:cNvSpPr>
          <p:nvPr/>
        </p:nvSpPr>
        <p:spPr bwMode="auto">
          <a:xfrm>
            <a:off x="832022" y="2590861"/>
            <a:ext cx="80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it-IT" altLang="it-IT" sz="2000" dirty="0"/>
              <a:t>soggetti </a:t>
            </a:r>
            <a:r>
              <a:rPr lang="it-IT" altLang="it-IT" sz="2000" b="1" dirty="0">
                <a:solidFill>
                  <a:srgbClr val="0070C0"/>
                </a:solidFill>
              </a:rPr>
              <a:t>di tutte le età </a:t>
            </a:r>
            <a:r>
              <a:rPr lang="it-IT" altLang="it-IT" sz="2000" dirty="0"/>
              <a:t>con condizioni di rischio per patologia</a:t>
            </a:r>
            <a:endParaRPr lang="it-IT" altLang="it-IT" sz="1800" dirty="0"/>
          </a:p>
        </p:txBody>
      </p:sp>
      <p:graphicFrame>
        <p:nvGraphicFramePr>
          <p:cNvPr id="47107" name="Object 7"/>
          <p:cNvGraphicFramePr>
            <a:graphicFrameLocks noChangeAspect="1"/>
          </p:cNvGraphicFramePr>
          <p:nvPr>
            <p:extLst/>
          </p:nvPr>
        </p:nvGraphicFramePr>
        <p:xfrm>
          <a:off x="700218" y="162492"/>
          <a:ext cx="4826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1047619" imgH="1428949" progId="MSPhotoEd.3">
                  <p:embed/>
                </p:oleObj>
              </mc:Choice>
              <mc:Fallback>
                <p:oleObj r:id="rId3" imgW="1047619" imgH="1428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18" y="162492"/>
                        <a:ext cx="4826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CasellaDiTesto 7"/>
          <p:cNvSpPr txBox="1">
            <a:spLocks noChangeArrowheads="1"/>
          </p:cNvSpPr>
          <p:nvPr/>
        </p:nvSpPr>
        <p:spPr bwMode="auto">
          <a:xfrm>
            <a:off x="1503244" y="287786"/>
            <a:ext cx="6049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b="1" dirty="0">
                <a:solidFill>
                  <a:srgbClr val="C00000"/>
                </a:solidFill>
              </a:rPr>
              <a:t>Vaccinazione </a:t>
            </a:r>
            <a:r>
              <a:rPr lang="it-IT" altLang="it-IT" b="1" dirty="0" err="1">
                <a:solidFill>
                  <a:srgbClr val="C00000"/>
                </a:solidFill>
              </a:rPr>
              <a:t>antipneumococcica</a:t>
            </a:r>
            <a:r>
              <a:rPr lang="it-IT" altLang="it-IT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7110" name="Picture 4" descr="calen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08" y="3563656"/>
            <a:ext cx="3848722" cy="271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57425" y="3150694"/>
            <a:ext cx="4637902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cardiopatie croniche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malattie polmonari croniche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cirrosi epatica, epatopatie croniche da alcoolismo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diabete mellito, in particolare se in difficile compenso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fistole liquorali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anemia falciforme e talassemia 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immunodeficienze congenite o acquisite 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 err="1"/>
              <a:t>asplenia</a:t>
            </a:r>
            <a:r>
              <a:rPr lang="it-IT" sz="1400" dirty="0"/>
              <a:t> anatomica o funzionale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leucemie, linfomi, mieloma multiplo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neoplasie diffuse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trapianto d’organo o di midollo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immunosoppressione iatrogena clinicamente significativa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insufficienza renale cronica, sindrome nefrosica 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HIV positivi</a:t>
            </a:r>
            <a:endParaRPr lang="it-IT" sz="1600" dirty="0"/>
          </a:p>
          <a:p>
            <a:pPr marL="36000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portatori di impianto cocleare</a:t>
            </a:r>
            <a:endParaRPr lang="it-IT" sz="1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32022" y="1475643"/>
            <a:ext cx="6244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it-IT" altLang="it-IT" sz="2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t-IT" altLang="it-IT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Nati nel 1952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it-IT" sz="2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t-IT" sz="2000" dirty="0">
                <a:sym typeface="Wingdings" panose="05000000000000000000" pitchFamily="2" charset="2"/>
              </a:rPr>
              <a:t>Nati </a:t>
            </a:r>
            <a:r>
              <a:rPr lang="it-IT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prima del 1952</a:t>
            </a:r>
            <a:r>
              <a:rPr lang="it-IT" sz="2000" dirty="0">
                <a:sym typeface="Wingdings" panose="05000000000000000000" pitchFamily="2" charset="2"/>
              </a:rPr>
              <a:t>, </a:t>
            </a:r>
            <a:r>
              <a:rPr lang="it-IT" dirty="0">
                <a:sym typeface="Wingdings" panose="05000000000000000000" pitchFamily="2" charset="2"/>
              </a:rPr>
              <a:t>mai vaccinati con PCV13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700217" y="1030552"/>
            <a:ext cx="77847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100" dirty="0"/>
              <a:t>La strategia prevede l’</a:t>
            </a:r>
            <a:r>
              <a:rPr lang="it-IT" altLang="it-IT" sz="2100" b="1" dirty="0"/>
              <a:t>offerta attiva </a:t>
            </a:r>
            <a:r>
              <a:rPr lang="it-IT" altLang="it-IT" sz="2100" dirty="0"/>
              <a:t>del vaccino pneumococcico per: 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403454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>
            <p:extLst/>
          </p:nvPr>
        </p:nvGraphicFramePr>
        <p:xfrm>
          <a:off x="735613" y="136779"/>
          <a:ext cx="4826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1047619" imgH="1428949" progId="MSPhotoEd.3">
                  <p:embed/>
                </p:oleObj>
              </mc:Choice>
              <mc:Fallback>
                <p:oleObj r:id="rId3" imgW="1047619" imgH="1428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13" y="136779"/>
                        <a:ext cx="4826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336233" y="287786"/>
            <a:ext cx="6049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b="1" dirty="0">
                <a:solidFill>
                  <a:srgbClr val="C00000"/>
                </a:solidFill>
              </a:rPr>
              <a:t>Vaccinazione anti Herpes Zoster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34453" y="1502787"/>
            <a:ext cx="6128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it-IT" altLang="it-IT" sz="2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t-IT" altLang="it-IT" sz="2000" b="1" dirty="0">
                <a:sym typeface="Wingdings" panose="05000000000000000000" pitchFamily="2" charset="2"/>
              </a:rPr>
              <a:t>Nati nel </a:t>
            </a:r>
            <a:r>
              <a:rPr lang="it-IT" altLang="it-IT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1952 </a:t>
            </a:r>
            <a:r>
              <a:rPr lang="it-IT" altLang="it-IT" sz="2000" b="1" dirty="0">
                <a:sym typeface="Wingdings" panose="05000000000000000000" pitchFamily="2" charset="2"/>
              </a:rPr>
              <a:t>(nel corso del </a:t>
            </a:r>
            <a:r>
              <a:rPr lang="it-IT" altLang="it-IT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2017</a:t>
            </a:r>
            <a:r>
              <a:rPr lang="it-IT" altLang="it-IT" sz="2000" b="1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it-IT" sz="2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t-IT" altLang="it-IT" sz="2000" b="1" dirty="0">
                <a:sym typeface="Wingdings" panose="05000000000000000000" pitchFamily="2" charset="2"/>
              </a:rPr>
              <a:t>Nati nel </a:t>
            </a:r>
            <a:r>
              <a:rPr lang="it-IT" altLang="it-IT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1953</a:t>
            </a:r>
            <a:r>
              <a:rPr lang="it-IT" altLang="it-IT" sz="2000" b="1" dirty="0">
                <a:sym typeface="Wingdings" panose="05000000000000000000" pitchFamily="2" charset="2"/>
              </a:rPr>
              <a:t> (nel corso del </a:t>
            </a:r>
            <a:r>
              <a:rPr lang="it-IT" altLang="it-IT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2018</a:t>
            </a:r>
            <a:r>
              <a:rPr lang="it-IT" altLang="it-IT" sz="2000" b="1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7" name="Rettangolo 6"/>
          <p:cNvSpPr/>
          <p:nvPr/>
        </p:nvSpPr>
        <p:spPr>
          <a:xfrm>
            <a:off x="635740" y="960152"/>
            <a:ext cx="7784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/>
              <a:t>La strategia prevede l’</a:t>
            </a:r>
            <a:r>
              <a:rPr lang="it-IT" altLang="it-IT" sz="2400" b="1" dirty="0"/>
              <a:t>offerta attiva </a:t>
            </a:r>
            <a:r>
              <a:rPr lang="it-IT" altLang="it-IT" sz="2400" dirty="0"/>
              <a:t>del vaccino anti HZ nei: </a:t>
            </a:r>
            <a:endParaRPr lang="it-IT" sz="2400" dirty="0"/>
          </a:p>
        </p:txBody>
      </p:sp>
      <p:sp>
        <p:nvSpPr>
          <p:cNvPr id="8" name="CasellaDiTesto 10"/>
          <p:cNvSpPr txBox="1">
            <a:spLocks noChangeArrowheads="1"/>
          </p:cNvSpPr>
          <p:nvPr/>
        </p:nvSpPr>
        <p:spPr bwMode="auto">
          <a:xfrm>
            <a:off x="834453" y="2510826"/>
            <a:ext cx="7370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it-IT" altLang="it-IT" sz="2000" dirty="0">
                <a:sym typeface="Wingdings" panose="05000000000000000000" pitchFamily="2" charset="2"/>
              </a:rPr>
              <a:t>Nati</a:t>
            </a:r>
            <a:r>
              <a:rPr lang="it-IT" altLang="it-IT" sz="2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t-IT" altLang="it-IT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dal 1967 </a:t>
            </a:r>
            <a:r>
              <a:rPr lang="it-IT" altLang="it-IT" sz="2000" dirty="0">
                <a:sym typeface="Wingdings" panose="05000000000000000000" pitchFamily="2" charset="2"/>
              </a:rPr>
              <a:t>(dai 50 anni in poi) </a:t>
            </a:r>
            <a:r>
              <a:rPr lang="it-IT" altLang="it-IT" sz="2400" dirty="0"/>
              <a:t>con condizioni di rischio per patologia </a:t>
            </a:r>
            <a:endParaRPr lang="it-IT" alt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976913" y="3765796"/>
            <a:ext cx="321032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Diabete mellito</a:t>
            </a:r>
            <a:endParaRPr lang="it-IT" sz="2000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Patologia cardiovascolare</a:t>
            </a:r>
            <a:endParaRPr lang="it-IT" sz="2000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BPCO</a:t>
            </a:r>
            <a:endParaRPr lang="it-IT" sz="2000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</a:rPr>
              <a:t>Soggetti destinati a terapia immunosoppressiva</a:t>
            </a:r>
            <a:endParaRPr lang="it-IT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60" y="3537136"/>
            <a:ext cx="4044357" cy="30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42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194</Words>
  <Application>Microsoft Office PowerPoint</Application>
  <PresentationFormat>Presentazione su schermo (4:3)</PresentationFormat>
  <Paragraphs>34</Paragraphs>
  <Slides>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MSPhotoEd.3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battista</dc:creator>
  <cp:lastModifiedBy>Dipartimento di Prevenzione - Sede Centrale</cp:lastModifiedBy>
  <cp:revision>3</cp:revision>
  <dcterms:created xsi:type="dcterms:W3CDTF">2017-11-07T17:34:29Z</dcterms:created>
  <dcterms:modified xsi:type="dcterms:W3CDTF">2017-11-08T09:45:18Z</dcterms:modified>
</cp:coreProperties>
</file>