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6669088" cy="9753600"/>
  <p:defaultTextStyle>
    <a:defPPr>
      <a:defRPr lang="it-IT"/>
    </a:defPPr>
    <a:lvl1pPr algn="l" defTabSz="2466975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1pPr>
    <a:lvl2pPr marL="1233488" indent="-776288" algn="l" defTabSz="2466975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2pPr>
    <a:lvl3pPr marL="2466975" indent="-1552575" algn="l" defTabSz="2466975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3pPr>
    <a:lvl4pPr marL="3702050" indent="-2330450" algn="l" defTabSz="2466975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4pPr>
    <a:lvl5pPr marL="4935538" indent="-3106738" algn="l" defTabSz="2466975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3768" autoAdjust="0"/>
  </p:normalViewPr>
  <p:slideViewPr>
    <p:cSldViewPr>
      <p:cViewPr>
        <p:scale>
          <a:sx n="66" d="100"/>
          <a:sy n="66" d="100"/>
        </p:scale>
        <p:origin x="-72" y="24"/>
      </p:cViewPr>
      <p:guideLst>
        <p:guide orient="horz" pos="7938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7"/>
          <p:cNvSpPr/>
          <p:nvPr/>
        </p:nvSpPr>
        <p:spPr>
          <a:xfrm flipH="1">
            <a:off x="5250656" y="0"/>
            <a:ext cx="12751594" cy="2520315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>
            <a:extLst/>
          </a:lstStyle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nettore 1 8"/>
          <p:cNvSpPr>
            <a:spLocks noChangeShapeType="1"/>
          </p:cNvSpPr>
          <p:nvPr/>
        </p:nvSpPr>
        <p:spPr bwMode="auto">
          <a:xfrm rot="16200000">
            <a:off x="-7351712" y="12601575"/>
            <a:ext cx="2520315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246888" tIns="123444" rIns="246888" bIns="123444"/>
          <a:lstStyle>
            <a:extLst/>
          </a:lstStyle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6628522" y="1960245"/>
            <a:ext cx="10051256" cy="10540517"/>
          </a:xfrm>
        </p:spPr>
        <p:txBody>
          <a:bodyPr>
            <a:noAutofit/>
          </a:bodyPr>
          <a:lstStyle>
            <a:lvl1pPr algn="r">
              <a:defRPr sz="11300" b="1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6604058" y="13009000"/>
            <a:ext cx="10069719" cy="4047086"/>
          </a:xfrm>
        </p:spPr>
        <p:txBody>
          <a:bodyPr lIns="123444" tIns="0" rIns="123444" bIns="0"/>
          <a:lstStyle>
            <a:lvl1pPr marL="0" indent="0" algn="r">
              <a:buNone/>
              <a:defRPr sz="5900">
                <a:solidFill>
                  <a:srgbClr val="FFFFFF"/>
                </a:solidFill>
                <a:effectLst/>
              </a:defRPr>
            </a:lvl1pPr>
            <a:lvl2pPr marL="1234440" indent="0" algn="ctr">
              <a:buNone/>
            </a:lvl2pPr>
            <a:lvl3pPr marL="2468880" indent="0" algn="ctr">
              <a:buNone/>
            </a:lvl3pPr>
            <a:lvl4pPr marL="3703320" indent="0" algn="ctr">
              <a:buNone/>
            </a:lvl4pPr>
            <a:lvl5pPr marL="4937760" indent="0" algn="ctr">
              <a:buNone/>
            </a:lvl5pPr>
            <a:lvl6pPr marL="6172200" indent="0" algn="ctr">
              <a:buNone/>
            </a:lvl6pPr>
            <a:lvl7pPr marL="7406640" indent="0" algn="ctr">
              <a:buNone/>
            </a:lvl7pPr>
            <a:lvl8pPr marL="8641080" indent="0" algn="ctr">
              <a:buNone/>
            </a:lvl8pPr>
            <a:lvl9pPr marL="987552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30"/>
          <p:cNvSpPr>
            <a:spLocks noGrp="1"/>
          </p:cNvSpPr>
          <p:nvPr>
            <p:ph type="dt" sz="half" idx="10"/>
          </p:nvPr>
        </p:nvSpPr>
        <p:spPr>
          <a:xfrm>
            <a:off x="11558588" y="24099838"/>
            <a:ext cx="3943350" cy="83502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619F4A-D835-4B30-B27E-7F59FA8C5574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7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5551488" y="24099838"/>
            <a:ext cx="5762625" cy="841375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5516225" y="24093488"/>
            <a:ext cx="1157288" cy="84137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D6210BD-FB59-44F4-A8C2-96EC9D18CD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C580-BD5C-4114-B266-3A0B107E8405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AE5F-87F6-4A57-8F44-5ED15BA87B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01613" y="1010462"/>
            <a:ext cx="3000375" cy="21504354"/>
          </a:xfrm>
        </p:spPr>
        <p:txBody>
          <a:bodyPr vert="eaVert" anchor="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311"/>
            <a:ext cx="11851481" cy="21504354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53425" y="24099838"/>
            <a:ext cx="3941763" cy="8350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80CA1-6600-4CB0-9B05-0D36C44FF2BC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00113" y="24093488"/>
            <a:ext cx="7200900" cy="84137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2314238" y="24082375"/>
            <a:ext cx="1157287" cy="84137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47A2DF-D662-4B2F-9A0D-9A44C5A2B6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2A61-168C-4D58-95F3-9AE48DB9444F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A9D9-1F6E-4F0D-81EB-99208CD699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00263" y="10370253"/>
            <a:ext cx="12315492" cy="5005626"/>
          </a:xfrm>
        </p:spPr>
        <p:txBody>
          <a:bodyPr anchor="t"/>
          <a:lstStyle>
            <a:lvl1pPr algn="r">
              <a:buNone/>
              <a:defRPr sz="113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100263" y="7000877"/>
            <a:ext cx="12315492" cy="2732388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tx1"/>
                </a:solidFill>
                <a:effectLst/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9301163" y="24096663"/>
            <a:ext cx="3941762" cy="8334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7A30A5C-DF26-4D92-867F-D515A3D2E48F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416300" y="24096663"/>
            <a:ext cx="5700713" cy="83978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3257213" y="24090313"/>
            <a:ext cx="1158875" cy="83978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57A08-88D8-4CD0-968D-3AC8B50D34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5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3" y="5880737"/>
            <a:ext cx="6930866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7028" y="5880737"/>
            <a:ext cx="6930866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B6A30-60E6-4B59-B9DF-97C12E2F8AA2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2F67E-C186-4A9F-87B5-2C02C96F34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21562695"/>
            <a:ext cx="6930866" cy="168021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900" b="1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8227028" y="21562695"/>
            <a:ext cx="6930866" cy="168021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900" b="1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900113" y="6291012"/>
            <a:ext cx="6930866" cy="15121890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8227028" y="6291012"/>
            <a:ext cx="6930866" cy="15121890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747E-C6EA-4833-8A05-B2AB04914638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6BDF-3288-427B-9CA4-F0FA1440B6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5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5261-DF24-4E56-8C96-8151F9EE866B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FC93-90EB-439D-A2C3-1D7E6B4002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8499-F09A-44CD-BC57-1103F05CEF76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3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4E8F-4521-40B7-9EBC-EE869A9E79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840105"/>
            <a:ext cx="11611451" cy="4312539"/>
          </a:xfrm>
        </p:spPr>
        <p:txBody>
          <a:bodyPr wrap="square"/>
          <a:lstStyle>
            <a:lvl1pPr algn="l">
              <a:buNone/>
              <a:defRPr lang="en-US" sz="6500" baseline="0" smtClean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00113" y="5503004"/>
            <a:ext cx="11611451" cy="2214232"/>
          </a:xfrm>
        </p:spPr>
        <p:txBody>
          <a:bodyPr rot="0" spcFirstLastPara="0" vertOverflow="overflow" horzOverflow="overflow" lIns="123444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800"/>
            </a:lvl1pPr>
            <a:lvl2pPr>
              <a:buNone/>
              <a:defRPr sz="3200"/>
            </a:lvl2pPr>
            <a:lvl3pPr>
              <a:buNone/>
              <a:defRPr sz="2700"/>
            </a:lvl3pPr>
            <a:lvl4pPr>
              <a:buNone/>
              <a:defRPr sz="2400"/>
            </a:lvl4pPr>
            <a:lvl5pPr>
              <a:buNone/>
              <a:defRPr sz="24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00113" y="7840980"/>
            <a:ext cx="14251781" cy="16066189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A511-F92D-427C-8DDD-36D23D0061DD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7A5F-1E40-402B-9A03-839909A216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>
          <a:xfrm rot="21240000">
            <a:off x="1177925" y="3692525"/>
            <a:ext cx="8502650" cy="1584801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>
            <a:extLst/>
          </a:lstStyle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8"/>
          <p:cNvSpPr/>
          <p:nvPr/>
        </p:nvSpPr>
        <p:spPr>
          <a:xfrm rot="21420000">
            <a:off x="1174750" y="3670300"/>
            <a:ext cx="8504238" cy="1584960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>
            <a:extLst/>
          </a:lstStyle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9787" y="4200525"/>
            <a:ext cx="6750844" cy="7560945"/>
          </a:xfrm>
        </p:spPr>
        <p:txBody>
          <a:bodyPr/>
          <a:lstStyle>
            <a:lvl1pPr algn="l">
              <a:buNone/>
              <a:defRPr sz="81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609787" y="12067355"/>
            <a:ext cx="6750844" cy="7056882"/>
          </a:xfrm>
        </p:spPr>
        <p:txBody>
          <a:bodyPr rot="0" spcFirstLastPara="0" vertOverflow="overflow" horzOverflow="overflow" lIns="222199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800" baseline="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1306624" y="3825682"/>
            <a:ext cx="8281035" cy="15457932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86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B5D229-DAB1-4664-8109-C83D2AF17711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355962-66AB-4532-AEB7-439F8FC745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16052006" y="0"/>
            <a:ext cx="1950244" cy="2520315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>
            <a:extLst/>
          </a:lstStyle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900113" y="1176338"/>
            <a:ext cx="14252575" cy="4200525"/>
          </a:xfrm>
          <a:prstGeom prst="rect">
            <a:avLst/>
          </a:prstGeom>
        </p:spPr>
        <p:txBody>
          <a:bodyPr vert="horz" lIns="123444" tIns="0" rIns="123444" bIns="0" anchor="b" anchorCtr="0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0" name="Segnaposto testo 30"/>
          <p:cNvSpPr>
            <a:spLocks noGrp="1"/>
          </p:cNvSpPr>
          <p:nvPr>
            <p:ph type="body" idx="1"/>
          </p:nvPr>
        </p:nvSpPr>
        <p:spPr bwMode="auto">
          <a:xfrm>
            <a:off x="900113" y="5915025"/>
            <a:ext cx="14252575" cy="178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8359775" y="24099838"/>
            <a:ext cx="3941763" cy="835025"/>
          </a:xfrm>
          <a:prstGeom prst="rect">
            <a:avLst/>
          </a:prstGeom>
        </p:spPr>
        <p:txBody>
          <a:bodyPr vert="horz" lIns="246888" tIns="0" rIns="246888" bIns="0" anchor="b"/>
          <a:lstStyle>
            <a:lvl1pPr algn="l" defTabSz="2468410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A56BDA-238A-4A57-A9A7-071D2C9FE1C5}" type="datetimeFigureOut">
              <a:rPr lang="it-IT"/>
              <a:pPr>
                <a:defRPr/>
              </a:pPr>
              <a:t>18/09/2017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900113" y="24099838"/>
            <a:ext cx="7200900" cy="841375"/>
          </a:xfrm>
          <a:prstGeom prst="rect">
            <a:avLst/>
          </a:prstGeom>
        </p:spPr>
        <p:txBody>
          <a:bodyPr vert="horz" lIns="246888" tIns="0" rIns="246888" bIns="0" anchor="b"/>
          <a:lstStyle>
            <a:lvl1pPr algn="r" defTabSz="2468410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12307888" y="24093488"/>
            <a:ext cx="1157287" cy="8413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2468410" eaLnBrk="1" fontAlgn="auto" latinLnBrk="0" hangingPunct="1">
              <a:spcBef>
                <a:spcPts val="0"/>
              </a:spcBef>
              <a:spcAft>
                <a:spcPts val="0"/>
              </a:spcAft>
              <a:defRPr kumimoji="0" sz="3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1A9F5E7-4928-4400-8959-B6DC4F69F3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103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03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739775" indent="-739775" algn="l" rtl="0" fontAlgn="base">
        <a:spcBef>
          <a:spcPts val="1625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406525" indent="-615950" algn="l" rtl="0" fontAlgn="base">
        <a:spcBef>
          <a:spcPts val="135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6200" kern="1200">
          <a:solidFill>
            <a:srgbClr val="6C6C6C"/>
          </a:solidFill>
          <a:latin typeface="+mn-lt"/>
          <a:ea typeface="+mn-ea"/>
          <a:cs typeface="+mn-cs"/>
        </a:defRPr>
      </a:lvl2pPr>
      <a:lvl3pPr marL="2047875" indent="-615950" algn="l" rtl="0" fontAlgn="base">
        <a:spcBef>
          <a:spcPts val="1075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714625" indent="-61595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5400" kern="1200">
          <a:solidFill>
            <a:srgbClr val="6C6C6C"/>
          </a:solidFill>
          <a:latin typeface="+mn-lt"/>
          <a:ea typeface="+mn-ea"/>
          <a:cs typeface="+mn-cs"/>
        </a:defRPr>
      </a:lvl4pPr>
      <a:lvl5pPr marL="3455988" indent="-615950" algn="l" rtl="0" fontAlgn="base">
        <a:spcBef>
          <a:spcPts val="1075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3974897" indent="-493776" algn="l" rtl="0" eaLnBrk="1" latinLnBrk="0" hangingPunct="1">
        <a:spcBef>
          <a:spcPts val="1080"/>
        </a:spcBef>
        <a:buClr>
          <a:schemeClr val="accent4"/>
        </a:buClr>
        <a:buSzPct val="80000"/>
        <a:buFont typeface="Wingdings 2"/>
        <a:buChar char=""/>
        <a:defRPr kumimoji="0" sz="49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4518050" indent="-493776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87138" indent="-493776" algn="l" rtl="0" eaLnBrk="1" latinLnBrk="0" hangingPunct="1">
        <a:spcBef>
          <a:spcPts val="810"/>
        </a:spcBef>
        <a:buClr>
          <a:schemeClr val="accent4"/>
        </a:buClr>
        <a:buSzPct val="100000"/>
        <a:buChar char="•"/>
        <a:defRPr kumimoji="0" sz="43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5554980" indent="-493776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url=http://www.kuthumadierks.com/pageopen.asp?r=siam&amp;id=151&amp;rct=j&amp;frm=1&amp;q=&amp;esrc=s&amp;sa=U&amp;ved=0ahUKEwjznIG6ofzVAhWE8RQKHWMnDuY4FBDBbggkMAc&amp;usg=AFQjCNG9YHdOKkAJiY9AGxNeUeDYAMh-sw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8.jpeg"/><Relationship Id="rId2" Type="http://schemas.openxmlformats.org/officeDocument/2006/relationships/hyperlink" Target="http://www.google.it/url?url=http://blog.libero.it/heart123/12978505.html&amp;rct=j&amp;frm=1&amp;q=&amp;esrc=s&amp;sa=U&amp;ved=0ahUKEwjznIG6ofzVAhWE8RQKHWMnDuY4FBDBbgg2MBA&amp;usg=AFQjCNEobsCoLSFUfZjTUE8Egq4jFwyfR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it/url?url=http://www.casadellefarfallemonteserra.it/&amp;rct=j&amp;frm=1&amp;q=&amp;esrc=s&amp;sa=U&amp;ved=0ahUKEwjznIG6ofzVAhWE8RQKHWMnDuY4FBDBbggiMAY&amp;usg=AFQjCNHqBhZGkMWx8HWTSj_HOsZvp6RrJw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png"/><Relationship Id="rId10" Type="http://schemas.openxmlformats.org/officeDocument/2006/relationships/hyperlink" Target="http://www.google.it/url?url=http://www.artimondo.it/magazine/dalloccidente-alloriente-molte-interpretazioni-ed-un-solo-simbolo-la-farfalla/&amp;rct=j&amp;frm=1&amp;q=&amp;esrc=s&amp;sa=U&amp;ved=0ahUKEwj9t5KYo_zVAhVLOxoKHZFPC9A4KBDBbgg6MBI&amp;usg=AFQjCNHxFKLosmRPcLZ0x6DJoVOUHPaXQw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isultati immagini per farfal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632384">
            <a:off x="3088783" y="1552522"/>
            <a:ext cx="1771448" cy="163926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286375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385763"/>
            <a:ext cx="1119188" cy="10493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 noChangeShapeType="1"/>
          </p:cNvSpPr>
          <p:nvPr/>
        </p:nvSpPr>
        <p:spPr bwMode="auto">
          <a:xfrm>
            <a:off x="9144000" y="528638"/>
            <a:ext cx="6500813" cy="92868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lIns="36188" tIns="36188" rIns="36188" bIns="36188"/>
          <a:lstStyle/>
          <a:p>
            <a:pPr algn="ctr" defTabSz="914225">
              <a:defRPr/>
            </a:pP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IRCCS </a:t>
            </a: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 ISTITUTO </a:t>
            </a: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TUMORI  “ GIOVANNI </a:t>
            </a: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 PAOLO </a:t>
            </a: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II “</a:t>
            </a:r>
          </a:p>
          <a:p>
            <a:pPr defTabSz="914225">
              <a:defRPr/>
            </a:pPr>
            <a:endParaRPr lang="it-IT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  <a:cs typeface="Arial" pitchFamily="34" charset="0"/>
            </a:endParaRPr>
          </a:p>
          <a:p>
            <a:pPr algn="ctr" defTabSz="914225">
              <a:defRPr/>
            </a:pP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Viale Orazio </a:t>
            </a:r>
            <a:r>
              <a:rPr lang="it-IT" sz="1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Flacco</a:t>
            </a:r>
            <a:r>
              <a:rPr lang="it-IT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rPr>
              <a:t>, 65  - 70124 Bari</a:t>
            </a:r>
            <a:endPara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14977" y="1528685"/>
            <a:ext cx="12001585" cy="2354473"/>
          </a:xfrm>
          <a:prstGeom prst="rect">
            <a:avLst/>
          </a:prstGeom>
          <a:noFill/>
        </p:spPr>
        <p:txBody>
          <a:bodyPr lIns="91422" tIns="45711" rIns="91422" bIns="45711">
            <a:spAutoFit/>
          </a:bodyPr>
          <a:lstStyle/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NURSING DELL’ACCESSO VENOSO CENTRALE: INDICAZIONI, GESTIONE E PREVENZIONE DELLE COMPLICANZE.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500688" y="5029200"/>
            <a:ext cx="12072937" cy="35004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69" tIns="36569" rIns="36569" bIns="36569"/>
          <a:lstStyle/>
          <a:p>
            <a:pPr algn="ctr" defTabSz="914225">
              <a:spcAft>
                <a:spcPts val="899"/>
              </a:spcAft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DATE DELLE EDIZIONI:</a:t>
            </a:r>
          </a:p>
          <a:p>
            <a:pPr algn="ctr" defTabSz="914225"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Edizione 1 </a:t>
            </a:r>
          </a:p>
          <a:p>
            <a:pPr algn="ctr" defTabSz="914225"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27-28 settembre 2017 -  STAGE dal 2 al 13 ottobre 2017</a:t>
            </a:r>
          </a:p>
          <a:p>
            <a:pPr algn="ctr" defTabSz="914225">
              <a:defRPr/>
            </a:pPr>
            <a:endParaRPr lang="it-IT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cs typeface="Arial" pitchFamily="34" charset="0"/>
            </a:endParaRPr>
          </a:p>
          <a:p>
            <a:pPr algn="ctr" defTabSz="914225"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Edizione 2</a:t>
            </a:r>
          </a:p>
          <a:p>
            <a:pPr algn="ctr" defTabSz="914225"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20-21 ottobre 2017 - STAGE dal 23 ottobre al 3 novembre 2017</a:t>
            </a:r>
          </a:p>
          <a:p>
            <a:pPr algn="ctr" defTabSz="914225">
              <a:defRPr/>
            </a:pPr>
            <a:endParaRPr lang="it-IT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cs typeface="Arial" pitchFamily="34" charset="0"/>
            </a:endParaRPr>
          </a:p>
          <a:p>
            <a:pPr algn="ctr" defTabSz="914225"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Edizione 3</a:t>
            </a:r>
          </a:p>
          <a:p>
            <a:pPr algn="ctr" defTabSz="914225">
              <a:defRPr/>
            </a:pPr>
            <a:r>
              <a:rPr lang="it-IT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17-18 novembre 2017 - STAGE dal 20 novembre al 1 dicembre 2017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572125" y="8659813"/>
            <a:ext cx="6072188" cy="15851187"/>
          </a:xfrm>
          <a:prstGeom prst="rect">
            <a:avLst/>
          </a:prstGeom>
          <a:noFill/>
        </p:spPr>
        <p:txBody>
          <a:bodyPr lIns="91422" tIns="45711" rIns="91422" bIns="45711">
            <a:spAutoFit/>
          </a:bodyPr>
          <a:lstStyle/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SESSIONE  1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9.00 ALLE ORE 13.00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SCELTA DELL’ACCESSO VENOSO CENTRALE. TIPOLOGIE E CLASSIFICAZIONE DEI VADS SECONDO LE INDICAZIONI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UTILIZZO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ALGORITMO PER LA SCELTA DELL’ACCESSO VENOSO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RELATORE: M. PITTIRUTI -  P. DORMIO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SESSIONE 2 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14.00 ALLE ORE 18.00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14.00 ALLE ORE 16.00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 DEL SITO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EMERGENZA SECONDO LE LG INTERNAZIONALI </a:t>
            </a:r>
            <a:r>
              <a:rPr lang="it-IT" sz="19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più recenti                                      (EPIC 2014 e INS 2016)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PROTEZIONE DEL SITO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EMERGENZA,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PROTOCOLLO PRATICO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MEDICAZIONE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RACCOMANDAZIONI PER LA SOSTITUZIONE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PERIODICA DELLA MEDICAZIONE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DISINFEZIONE DEL SITO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EMERGENZA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PROTEZIONE DEL CATETERE DAL RISCHIO </a:t>
            </a: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DISLOCAZIONI</a:t>
            </a: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RELATORE:  G. </a:t>
            </a:r>
            <a:r>
              <a:rPr lang="it-IT" sz="1900" b="1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Bradascio</a:t>
            </a:r>
            <a:r>
              <a:rPr lang="it-IT" sz="19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16.00 ALLE ORE 18.00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 DELLE LINEE INFUSIONALI</a:t>
            </a:r>
            <a:r>
              <a:rPr lang="it-IT" sz="19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prevenzione delle occlusioni e la prevenzione delle contaminazioni per via </a:t>
            </a:r>
            <a:r>
              <a:rPr lang="it-IT" sz="1900" b="1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intraluminale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PROTOCOLLO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FLUSH E LOCK DEL SISTEMA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RACCOMANDAZIONI PER LA SOSTITUZIONE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PERIODICA DELLE LINEE INFUSIONALI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GESTIONE DEI NEEDLE FREE CONNECTORS E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DELLE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CONNESSIONI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RELATORE: </a:t>
            </a:r>
            <a:r>
              <a:rPr lang="it-IT" sz="19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m. Cessa</a:t>
            </a: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dirty="0">
              <a:latin typeface="+mn-lt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715750" y="8672513"/>
            <a:ext cx="5929313" cy="9586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SESSIONE  3 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9.00 ALLE ORE 13.00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9.00 ALLE ORE 11.00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RACCOMANDAZIONI PER LA PREVENZIONE E IL TRATTAMENTO DELLE COMPLICANZE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TARDIVE</a:t>
            </a:r>
            <a:r>
              <a:rPr lang="it-IT" sz="1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endParaRPr lang="it-IT" sz="19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 DELLE COMPLICANZE INFETTIVE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- INFEZIONE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 SITO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EMERGENZA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INFEZIONE BATTERIEMICA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PROCEDURA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PRATICA DELL’EMOCOLTURA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RELATORE: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G. MASTRANDREA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DALLE ORE 11.00 ALLE ORE 12.30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 DELLE COMPLICANZE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OCCLUSIVE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TROMBOSI VENOSI DA CATETERE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GUAINA FIBROBLASTICA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OCCLUSIONE DEL LUME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-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PROCEDURA PRATICA </a:t>
            </a:r>
            <a:r>
              <a:rPr lang="it-IT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DISOSTRUZIONE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RELATORE: </a:t>
            </a:r>
            <a:r>
              <a:rPr lang="it-IT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D. GAROFALO</a:t>
            </a: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ALLE ORE 12.30 ALLE ORE 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13.00</a:t>
            </a:r>
            <a:endParaRPr lang="it-IT" sz="2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COMPILAZIONE TEST </a:t>
            </a:r>
            <a:r>
              <a:rPr lang="it-IT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APPRENDIMENTO </a:t>
            </a:r>
            <a:r>
              <a:rPr lang="it-IT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 </a:t>
            </a:r>
            <a:r>
              <a:rPr lang="it-IT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GRADIMENTO</a:t>
            </a:r>
            <a:endParaRPr lang="it-IT" sz="19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3321" name="Gruppo 21"/>
          <p:cNvGrpSpPr>
            <a:grpSpLocks/>
          </p:cNvGrpSpPr>
          <p:nvPr/>
        </p:nvGrpSpPr>
        <p:grpSpPr bwMode="auto">
          <a:xfrm>
            <a:off x="11930063" y="18459450"/>
            <a:ext cx="5429250" cy="2000250"/>
            <a:chOff x="12573025" y="18794656"/>
            <a:chExt cx="4857784" cy="1764210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12573025" y="19174102"/>
              <a:ext cx="4857784" cy="13847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Fornire un livello di formazione adeguato tale da consentire un approfondimento e un perfezionamento nella gestione degli accessi venosi centrali, in tutte le loro implicazioni cliniche, assistenziali e di nursing, per ridurre i rischi d’infezione e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ostruzione 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causati dalle cattive pratiche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.</a:t>
              </a:r>
              <a:endPara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2573025" y="18794656"/>
              <a:ext cx="4857784" cy="308037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914400">
                <a:defRPr/>
              </a:pPr>
              <a:r>
                <a:rPr lang="it-IT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  <a:cs typeface="Arial" pitchFamily="34" charset="0"/>
                </a:rPr>
                <a:t>OBIETTIVO GENERALE</a:t>
              </a:r>
              <a:r>
                <a:rPr lang="it-I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  <a:cs typeface="Arial" pitchFamily="34" charset="0"/>
                </a:rPr>
                <a:t> </a:t>
              </a:r>
              <a:endPara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endParaRPr>
            </a:p>
          </p:txBody>
        </p:sp>
      </p:grpSp>
      <p:grpSp>
        <p:nvGrpSpPr>
          <p:cNvPr id="13322" name="Gruppo 22"/>
          <p:cNvGrpSpPr>
            <a:grpSpLocks/>
          </p:cNvGrpSpPr>
          <p:nvPr/>
        </p:nvGrpSpPr>
        <p:grpSpPr bwMode="auto">
          <a:xfrm>
            <a:off x="11644313" y="20816888"/>
            <a:ext cx="6072187" cy="2765425"/>
            <a:chOff x="12573025" y="21021735"/>
            <a:chExt cx="4857784" cy="2275858"/>
          </a:xfrm>
        </p:grpSpPr>
        <p:sp>
          <p:nvSpPr>
            <p:cNvPr id="24" name="CasellaDiTesto 23"/>
            <p:cNvSpPr txBox="1"/>
            <p:nvPr/>
          </p:nvSpPr>
          <p:spPr>
            <a:xfrm>
              <a:off x="12573025" y="21422819"/>
              <a:ext cx="4857784" cy="187477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Fornire un livello di formazione adeguato tale </a:t>
              </a:r>
              <a:r>
                <a:rPr lang="it-IT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da </a:t>
              </a:r>
              <a:r>
                <a:rPr lang="it-IT" sz="1400" dirty="0"/>
                <a:t>Al </a:t>
              </a:r>
              <a:r>
                <a:rPr lang="it-IT" sz="1400" dirty="0" err="1"/>
                <a:t>Al</a:t>
              </a:r>
              <a:r>
                <a:rPr lang="it-IT" sz="1400" dirty="0"/>
                <a:t> </a:t>
              </a:r>
              <a:r>
                <a:rPr lang="it-IT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</a:t>
              </a:r>
              <a:r>
                <a:rPr lang="it-IT" sz="1400" dirty="0"/>
                <a:t> </a:t>
              </a:r>
              <a:r>
                <a:rPr lang="it-IT" sz="1400" dirty="0" err="1"/>
                <a:t>Al</a:t>
              </a:r>
              <a:r>
                <a:rPr lang="it-IT" sz="1400" dirty="0"/>
                <a:t> </a:t>
              </a:r>
              <a:r>
                <a:rPr lang="it-IT" sz="1400" dirty="0" err="1"/>
                <a:t>Al</a:t>
              </a:r>
              <a:r>
                <a:rPr lang="it-IT" sz="1400" dirty="0"/>
                <a:t>       </a:t>
              </a:r>
            </a:p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 termine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del corso formativo tutti gli operatori saranno in grado di:</a:t>
              </a:r>
            </a:p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 Applicare la procedure di gestione ordinaria; </a:t>
              </a:r>
            </a:p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 Applicare le procedure di gestione delle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vie d’infusione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 </a:t>
              </a:r>
            </a:p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 Valutare e identificare le complicanze immediate e tardive;</a:t>
              </a:r>
            </a:p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 Informare correttamente il paziente sulla procedura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</a:t>
              </a:r>
            </a:p>
            <a:p>
              <a:pPr defTabSz="2468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impianto e sui rischi correlati alla presenza di un </a:t>
              </a:r>
              <a:r>
                <a:rPr lang="it-IT" sz="1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VADs</a:t>
              </a:r>
              <a:r>
                <a:rPr lang="it-IT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12573025" y="21021735"/>
              <a:ext cx="4857784" cy="61534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914400">
                <a:defRPr/>
              </a:pPr>
              <a:r>
                <a:rPr lang="it-IT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  <a:cs typeface="Arial" pitchFamily="34" charset="0"/>
                </a:rPr>
                <a:t>OBIETTIVI </a:t>
              </a:r>
              <a:r>
                <a:rPr lang="it-IT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</a:rPr>
                <a:t>SPECIFICI </a:t>
              </a:r>
              <a:r>
                <a:rPr lang="it-IT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</a:rPr>
                <a:t>DI</a:t>
              </a:r>
              <a:r>
                <a:rPr lang="it-IT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</a:rPr>
                <a:t> </a:t>
              </a:r>
              <a:r>
                <a:rPr lang="it-IT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</a:rPr>
                <a:t>APPRENDIMENTO</a:t>
              </a:r>
              <a:r>
                <a:rPr lang="it-I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ras Bold ITC" pitchFamily="34" charset="0"/>
                  <a:cs typeface="Arial" pitchFamily="34" charset="0"/>
                </a:rPr>
                <a:t> </a:t>
              </a:r>
              <a:endPara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pitchFamily="34" charset="0"/>
              </a:endParaRPr>
            </a:p>
          </p:txBody>
        </p: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572101" y="24245969"/>
            <a:ext cx="61436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defTabSz="914400">
              <a:defRPr/>
            </a:pPr>
            <a:r>
              <a:rPr lang="it-IT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Responsabile Scientifico del corso:  D. </a:t>
            </a:r>
            <a:r>
              <a:rPr lang="it-IT" sz="1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Garofalo</a:t>
            </a:r>
            <a:endParaRPr lang="it-IT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defRPr/>
            </a:pPr>
            <a:r>
              <a:rPr lang="it-IT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Responsabili Scientifici: G </a:t>
            </a:r>
            <a:r>
              <a:rPr lang="it-IT" sz="1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Bradascio</a:t>
            </a:r>
            <a:r>
              <a:rPr lang="it-IT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,  G. </a:t>
            </a:r>
            <a:r>
              <a:rPr lang="it-IT" sz="1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Mastrandrea</a:t>
            </a:r>
            <a:r>
              <a:rPr lang="it-IT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 </a:t>
            </a:r>
            <a:r>
              <a:rPr lang="it-IT" sz="900" dirty="0">
                <a:solidFill>
                  <a:srgbClr val="000000"/>
                </a:solidFill>
                <a:latin typeface="Garamond" pitchFamily="18" charset="0"/>
                <a:cs typeface="Arial" pitchFamily="34" charset="0"/>
              </a:rPr>
              <a:t> </a:t>
            </a:r>
            <a:endParaRPr lang="it-I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1644331" y="23817341"/>
            <a:ext cx="6286544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defTabSz="914400">
              <a:defRPr/>
            </a:pPr>
            <a:r>
              <a:rPr lang="it-IT" sz="1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Segreteria  Organizzativa:                                                               </a:t>
            </a:r>
          </a:p>
          <a:p>
            <a:pPr defTabSz="914400">
              <a:defRPr/>
            </a:pPr>
            <a:r>
              <a:rPr lang="it-IT" sz="1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Ufficio formazione IRCCS Istituto Tumori “Giovanni Paolo II”</a:t>
            </a:r>
            <a:endParaRPr lang="it-IT" sz="1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defRPr/>
            </a:pPr>
            <a:r>
              <a:rPr lang="it-IT" sz="1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S. Costanza tel.  080 5555042</a:t>
            </a:r>
            <a:endParaRPr lang="it-IT" sz="1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defRPr/>
            </a:pPr>
            <a:r>
              <a:rPr lang="it-IT" sz="1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Arial" pitchFamily="34" charset="0"/>
              </a:rPr>
              <a:t>S.costanza@oncologico.bari.it</a:t>
            </a:r>
            <a:endParaRPr lang="it-IT" sz="1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defTabSz="914400" eaLnBrk="0" hangingPunct="0">
              <a:defRPr/>
            </a:pPr>
            <a:r>
              <a:rPr lang="it-IT" sz="9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 </a:t>
            </a:r>
            <a:endParaRPr lang="it-IT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214313" y="15060613"/>
            <a:ext cx="4857750" cy="9324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RELATORI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GRAZIA BRADASCIO                                                                   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COORDINATORE   INFERMIERISTICO PRESSO L’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U.O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ANESTESIA RIANIMAZIONE E TIPO - IRCCS ISTITUTO  TUMORI “GIOVANNI PAOLO II”. IMPIANTATORE E       COMPONENTE DEL “ TEAM ACCESSI VENOSI CENTRALI “.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MARIA CESSA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INFERMIERA PRESSO AMBULATORIO GESTIONI ACCESSI VENOSI CENTRALI  IRCCS ISTITUTO  TUMORI “GIOVANNI PAOLO II”. INFERMIERA E COMPONENTE DEL                                     “ TEAM ACCESSI VENOSI CENTRALI “.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ALESSANDRA CILEO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DIRIGENTE MEDICO – ANESTESISTA PRESSO L’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U.O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ANESTESIA RIANIMAZIONE E TIPO - IRCCS ISTITUTO  TUMORI “GIOVANNI PAOLO II”.  IMPIANTATORE E                  COMPONENTE DEL “ TEAM ACCESSI VENOSI CENTRALI “.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PIETRO DORMIO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DIRIGENTE MEDICO E RESPONSABILE DELLA MACRO AREA SUD, ASSISTENZA DOMICILIARE E PAZIENTI            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COMPLESSI, RESPONSABILE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DELL’U.O.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CURE                  PALLIATIVE DEL HOSPICE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MONOPOLI.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ISTRUTTORE  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CORSI 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ADDESTRAMENTO AL POSIZIONAMENTO              ECO-GUIDATO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ACCESSI VENOSI CENTRALI (PICC).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DOMENICA GAROFALO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DIRIGENTE MEDICO – ANESTESISTA PRESSO L’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U.O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ANESTESIA RIANIMAZIONE E TIPO - IRCCS ISTITUTO  TUMORI “GIOVANNI PAOLO II”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IMPIANTATORE                               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  RESPONSABILE  DEL “ TEAM ACCESSI VENOSI CENTRALI “.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MAURO PITTIRUTI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RICERCATORE UNIVERSITARIO PRESSO L’UNIVERSITA LA CATTOLICA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DI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ROMA, COORDINATORE DIDATTICO DELLA SINPE PER LA REGIONE LAZIO, COORDINATORE               DIDATTICO NAZIONALE PER IL </a:t>
            </a:r>
            <a:r>
              <a:rPr lang="it-IT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GAVeCELT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. 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+mj-lt"/>
              </a:rPr>
              <a:t> </a:t>
            </a:r>
          </a:p>
          <a:p>
            <a:pPr defTabSz="24684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latin typeface="+mj-lt"/>
            </a:endParaRPr>
          </a:p>
        </p:txBody>
      </p:sp>
      <p:sp>
        <p:nvSpPr>
          <p:cNvPr id="13326" name="CasellaDiTesto 19"/>
          <p:cNvSpPr txBox="1">
            <a:spLocks noChangeArrowheads="1"/>
          </p:cNvSpPr>
          <p:nvPr/>
        </p:nvSpPr>
        <p:spPr bwMode="auto">
          <a:xfrm>
            <a:off x="214313" y="8672513"/>
            <a:ext cx="49291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Arial Rounded MT Bold"/>
              </a:rPr>
              <a:t>DESTINATARI</a:t>
            </a:r>
          </a:p>
          <a:p>
            <a:pPr algn="just"/>
            <a:r>
              <a:rPr lang="it-IT" sz="1800">
                <a:latin typeface="Arial Rounded MT Bold"/>
              </a:rPr>
              <a:t>Il corso è rivolto a tutto il personale infermieristico operante nelle unità operative di degenza e ambulatoriale dell’Istituto, di altre Aziende Sanitarie e dei Servizi Territoriali e delle Associazioni Onlus di assistenza  Domiciliare. </a:t>
            </a:r>
          </a:p>
        </p:txBody>
      </p:sp>
      <p:sp>
        <p:nvSpPr>
          <p:cNvPr id="13327" name="CasellaDiTesto 20"/>
          <p:cNvSpPr txBox="1">
            <a:spLocks noChangeArrowheads="1"/>
          </p:cNvSpPr>
          <p:nvPr/>
        </p:nvSpPr>
        <p:spPr bwMode="auto">
          <a:xfrm>
            <a:off x="214313" y="11029950"/>
            <a:ext cx="4929187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Arial Rounded MT Bold"/>
              </a:rPr>
              <a:t>ARTICOLAZIONE DEL CORSO </a:t>
            </a:r>
            <a:endParaRPr lang="it-IT" sz="1600">
              <a:latin typeface="Arial Rounded MT Bold"/>
            </a:endParaRPr>
          </a:p>
          <a:p>
            <a:pPr algn="just"/>
            <a:r>
              <a:rPr lang="it-IT" sz="1800">
                <a:latin typeface="Arial Rounded MT Bold"/>
              </a:rPr>
              <a:t>Il corso è a numero chiuso per un  massimo di 30 partecipanti per edizione.</a:t>
            </a:r>
          </a:p>
          <a:p>
            <a:pPr algn="just"/>
            <a:r>
              <a:rPr lang="it-IT" sz="1800">
                <a:latin typeface="Arial Rounded MT Bold"/>
              </a:rPr>
              <a:t>Ciascuna edizione si compone di una  parte teorica costituita da due moduli di 12 ore, e una parte pratica di 14 ore di tirocinio presso l’Ambulatorio per la gestione degli Accessi venosi centrali . </a:t>
            </a:r>
          </a:p>
          <a:p>
            <a:pPr algn="just"/>
            <a:r>
              <a:rPr lang="it-IT" sz="1800">
                <a:latin typeface="Arial Rounded MT Bold"/>
              </a:rPr>
              <a:t>Lo stage è programmato in 2 incontri della durata di 14 ore articolate al di fuori dell’orario di servizio con rilevazione della presenza.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429500" y="3957638"/>
            <a:ext cx="8429625" cy="8572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defTabSz="914400">
              <a:defRPr/>
            </a:pP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  <a:cs typeface="Arial" pitchFamily="34" charset="0"/>
              </a:rPr>
              <a:t>SALA CONGRESSI  </a:t>
            </a:r>
          </a:p>
          <a:p>
            <a:pPr algn="ctr" defTabSz="914400">
              <a:defRPr/>
            </a:pP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itchFamily="34" charset="0"/>
                <a:cs typeface="Arial" pitchFamily="34" charset="0"/>
              </a:rPr>
              <a:t>CORSO ECM CREDITI FORMATIVI 50</a:t>
            </a:r>
          </a:p>
          <a:p>
            <a:pPr defTabSz="914400">
              <a:defRPr/>
            </a:pP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Risultati immagini per farfall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266316">
            <a:off x="303164" y="5589677"/>
            <a:ext cx="1663837" cy="155909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1" name="Picture 6" descr="Risultati immagini per farfalla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161843">
            <a:off x="2021290" y="4855810"/>
            <a:ext cx="1533387" cy="129907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Picture 10" descr="Risultati immagini per farfalla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14449" y="6243593"/>
            <a:ext cx="1928825" cy="177221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3332" name="AutoShape 12" descr="Risultati immagini per FARFA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Trebuchet MS" pitchFamily="34" charset="0"/>
            </a:endParaRPr>
          </a:p>
        </p:txBody>
      </p:sp>
      <p:sp>
        <p:nvSpPr>
          <p:cNvPr id="13333" name="AutoShape 14" descr="Risultati immagini per FARFA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Trebuchet MS" pitchFamily="34" charset="0"/>
            </a:endParaRPr>
          </a:p>
        </p:txBody>
      </p:sp>
      <p:pic>
        <p:nvPicPr>
          <p:cNvPr id="34" name="Immagine 33" descr="FAR 1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9799407">
            <a:off x="3269857" y="5503149"/>
            <a:ext cx="1963137" cy="131831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6" name="Immagine 35" descr="FARF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7315163"/>
            <a:ext cx="2005072" cy="145615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8" name="Immagine 37" descr="FARF 3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0350168">
            <a:off x="3141760" y="7284591"/>
            <a:ext cx="2128953" cy="158852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26630</TotalTime>
  <Words>661</Words>
  <Application>Microsoft Office PowerPoint</Application>
  <PresentationFormat>Personalizzato</PresentationFormat>
  <Paragraphs>124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1</vt:i4>
      </vt:variant>
    </vt:vector>
  </HeadingPairs>
  <TitlesOfParts>
    <vt:vector size="17" baseType="lpstr">
      <vt:lpstr>Trebuchet MS</vt:lpstr>
      <vt:lpstr>Arial</vt:lpstr>
      <vt:lpstr>Wingdings 2</vt:lpstr>
      <vt:lpstr>Wingdings</vt:lpstr>
      <vt:lpstr>Calibri</vt:lpstr>
      <vt:lpstr>Eras Bold ITC</vt:lpstr>
      <vt:lpstr>Franklin Gothic Demi</vt:lpstr>
      <vt:lpstr>Arial Black</vt:lpstr>
      <vt:lpstr>Aharoni</vt:lpstr>
      <vt:lpstr>Arial Rounded MT Bold</vt:lpstr>
      <vt:lpstr>Franklin Gothic Demi Cond</vt:lpstr>
      <vt:lpstr>Mito</vt:lpstr>
      <vt:lpstr>Mito</vt:lpstr>
      <vt:lpstr>Mito</vt:lpstr>
      <vt:lpstr>Mito</vt:lpstr>
      <vt:lpstr>Mito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1763</cp:revision>
  <dcterms:created xsi:type="dcterms:W3CDTF">2017-08-09T10:23:58Z</dcterms:created>
  <dcterms:modified xsi:type="dcterms:W3CDTF">2017-09-18T12:24:29Z</dcterms:modified>
</cp:coreProperties>
</file>